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4"/>
  </p:sldMasterIdLst>
  <p:notesMasterIdLst>
    <p:notesMasterId r:id="rId5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Montserrat" pitchFamily="2" charset="77"/>
      <p:regular r:id="rId59"/>
      <p:bold r:id="rId60"/>
      <p:italic r:id="rId61"/>
      <p:boldItalic r:id="rId62"/>
    </p:embeddedFont>
    <p:embeddedFont>
      <p:font typeface="Overpass" pitchFamily="2" charset="77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oyYs7zDkL4O/s7mqc0HL3Q==" hashData="GwSdMfknpovR8aSaPVRCB0ARQ5cfbNgV95wEZk2I9Kji4Nj9uD6idraONxifsuqcC6lTAO6eCPVkW0p0xzq87Q=="/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9.fntdata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1.xml"/><Relationship Id="rId61" Type="http://schemas.openxmlformats.org/officeDocument/2006/relationships/font" Target="fonts/font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5.fntdata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36bd1e09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36bd1e09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36bd1e099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36bd1e099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36bd1e099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36bd1e099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36bd1e099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36bd1e099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36bd1e099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36bd1e099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36bd1e09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36bd1e09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36bd1e099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36bd1e099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36bd1e099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36bd1e099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36bd1e099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36bd1e099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36bd1e09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36bd1e099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36bd1e099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36bd1e099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23458f482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23458f482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36bd1e09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36bd1e09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36bd1e099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36bd1e099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36bd1e099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36bd1e099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36bd1e09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36bd1e09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36bd1e099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36bd1e099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36bd1e099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36bd1e099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36bd1e099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36bd1e099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36bd1e099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136bd1e099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36bd1e099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36bd1e099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36bd1e099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136bd1e099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36bd1e09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36bd1e09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36bd1e099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36bd1e099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36bd1e099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136bd1e099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36bd1e09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136bd1e09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36bd1e099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36bd1e099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36bd1e099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36bd1e099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36bd1e099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36bd1e099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36bd1e099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136bd1e099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36bd1e099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136bd1e099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36bd1e099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36bd1e099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36bd1e099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36bd1e099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36bd1e09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36bd1e09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36bd1e099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36bd1e099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136bd1e099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136bd1e099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36bd1e099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136bd1e099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36bd1e09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36bd1e09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136bd1e099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136bd1e099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136bd1e099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136bd1e099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136bd1e099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136bd1e099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4cf23cef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4cf23cef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36bd1e099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136bd1e099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36bd1e099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36bd1e099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36bd1e09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36bd1e09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36bd1e09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36bd1e099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36bd1e09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36bd1e09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36bd1e09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36bd1e09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36bd1e099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36bd1e099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454965" y="1963698"/>
            <a:ext cx="52878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"/>
              <a:buNone/>
              <a:defRPr sz="4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54965" y="4379486"/>
            <a:ext cx="52878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6471" y="344091"/>
            <a:ext cx="1750626" cy="51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355997" y="1964267"/>
            <a:ext cx="17508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>
            <a:spLocks noGrp="1"/>
          </p:cNvSpPr>
          <p:nvPr>
            <p:ph type="pic" idx="3"/>
          </p:nvPr>
        </p:nvSpPr>
        <p:spPr>
          <a:xfrm>
            <a:off x="7742635" y="344091"/>
            <a:ext cx="1033500" cy="103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"/>
          <p:cNvSpPr txBox="1"/>
          <p:nvPr/>
        </p:nvSpPr>
        <p:spPr>
          <a:xfrm>
            <a:off x="356000" y="4527225"/>
            <a:ext cx="98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Montserrat"/>
                <a:ea typeface="Montserrat"/>
                <a:cs typeface="Montserrat"/>
                <a:sym typeface="Montserrat"/>
              </a:rPr>
              <a:t>2022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">
  <p:cSld name="BIG_NUMBER_1_1">
    <p:bg>
      <p:bgPr>
        <a:solidFill>
          <a:srgbClr val="A6DD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106" name="Google Shape;106;p11"/>
          <p:cNvPicPr preferRelativeResize="0"/>
          <p:nvPr/>
        </p:nvPicPr>
        <p:blipFill rotWithShape="1">
          <a:blip r:embed="rId2">
            <a:alphaModFix/>
          </a:blip>
          <a:srcRect t="22649" b="12469"/>
          <a:stretch/>
        </p:blipFill>
        <p:spPr>
          <a:xfrm>
            <a:off x="3997175" y="1804075"/>
            <a:ext cx="5146825" cy="33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1"/>
          <p:cNvSpPr txBox="1"/>
          <p:nvPr/>
        </p:nvSpPr>
        <p:spPr>
          <a:xfrm>
            <a:off x="145375" y="2260500"/>
            <a:ext cx="4369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4800" b="1">
                <a:solidFill>
                  <a:srgbClr val="FEFFFF"/>
                </a:solidFill>
                <a:latin typeface="Montserrat"/>
                <a:ea typeface="Montserrat"/>
                <a:cs typeface="Montserrat"/>
                <a:sym typeface="Montserrat"/>
              </a:rPr>
              <a:t>Klausimai?</a:t>
            </a:r>
            <a:endParaRPr sz="4800" b="1">
              <a:solidFill>
                <a:srgbClr val="FE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nstration">
  <p:cSld name="BIG_NUMBER_1_1_1"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110" name="Google Shape;110;p12"/>
          <p:cNvPicPr preferRelativeResize="0"/>
          <p:nvPr/>
        </p:nvPicPr>
        <p:blipFill rotWithShape="1">
          <a:blip r:embed="rId2">
            <a:alphaModFix/>
          </a:blip>
          <a:srcRect b="13926"/>
          <a:stretch/>
        </p:blipFill>
        <p:spPr>
          <a:xfrm>
            <a:off x="4000500" y="716450"/>
            <a:ext cx="5143500" cy="44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2"/>
          <p:cNvSpPr txBox="1"/>
          <p:nvPr/>
        </p:nvSpPr>
        <p:spPr>
          <a:xfrm>
            <a:off x="145375" y="2260500"/>
            <a:ext cx="4369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4800" b="1"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48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sk">
  <p:cSld name="BIG_NUMBER_1_1_1_1">
    <p:bg>
      <p:bgPr>
        <a:solidFill>
          <a:srgbClr val="FFA0F7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114" name="Google Shape;11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625" y="19545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3"/>
          <p:cNvSpPr txBox="1"/>
          <p:nvPr/>
        </p:nvSpPr>
        <p:spPr>
          <a:xfrm>
            <a:off x="145375" y="2260500"/>
            <a:ext cx="3025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4800" b="1">
                <a:latin typeface="Montserrat"/>
                <a:ea typeface="Montserrat"/>
                <a:cs typeface="Montserrat"/>
                <a:sym typeface="Montserrat"/>
              </a:rPr>
              <a:t>Užduotis</a:t>
            </a:r>
            <a:endParaRPr sz="4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3375900" y="2260500"/>
            <a:ext cx="1236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sk 1">
  <p:cSld name="BIG_NUMBER_1_1_1_1_1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145375" y="2260500"/>
            <a:ext cx="525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4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Namų darbas</a:t>
            </a:r>
            <a:endParaRPr sz="4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9400" y="0"/>
            <a:ext cx="4905425" cy="4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sk 1 1">
  <p:cSld name="BIG_NUMBER_1_1_1_1_1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145375" y="2260500"/>
            <a:ext cx="525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4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Iki kito karto!</a:t>
            </a:r>
            <a:endParaRPr sz="4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2">
            <a:alphaModFix/>
          </a:blip>
          <a:srcRect b="23803"/>
          <a:stretch/>
        </p:blipFill>
        <p:spPr>
          <a:xfrm>
            <a:off x="4819100" y="1848125"/>
            <a:ext cx="4324900" cy="32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 2">
  <p:cSld name="2_Title and Content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133" name="Google Shape;133;p18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134" name="Google Shape;134;p18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360293" y="1028780"/>
            <a:ext cx="38655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body" idx="2"/>
          </p:nvPr>
        </p:nvSpPr>
        <p:spPr>
          <a:xfrm>
            <a:off x="1048941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3"/>
          </p:nvPr>
        </p:nvSpPr>
        <p:spPr>
          <a:xfrm>
            <a:off x="1048941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body" idx="4"/>
          </p:nvPr>
        </p:nvSpPr>
        <p:spPr>
          <a:xfrm>
            <a:off x="1048941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body" idx="5"/>
          </p:nvPr>
        </p:nvSpPr>
        <p:spPr>
          <a:xfrm>
            <a:off x="5607494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body" idx="6"/>
          </p:nvPr>
        </p:nvSpPr>
        <p:spPr>
          <a:xfrm>
            <a:off x="5607494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7"/>
          </p:nvPr>
        </p:nvSpPr>
        <p:spPr>
          <a:xfrm>
            <a:off x="5607494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2_Title and Content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19" name="Google Shape;19;p3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60293" y="1028780"/>
            <a:ext cx="38655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1048941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3"/>
          </p:nvPr>
        </p:nvSpPr>
        <p:spPr>
          <a:xfrm>
            <a:off x="1048941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4"/>
          </p:nvPr>
        </p:nvSpPr>
        <p:spPr>
          <a:xfrm>
            <a:off x="1048941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5"/>
          </p:nvPr>
        </p:nvSpPr>
        <p:spPr>
          <a:xfrm>
            <a:off x="5607494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6"/>
          </p:nvPr>
        </p:nvSpPr>
        <p:spPr>
          <a:xfrm>
            <a:off x="5607494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7"/>
          </p:nvPr>
        </p:nvSpPr>
        <p:spPr>
          <a:xfrm>
            <a:off x="5607494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>
            <a:spLocks noGrp="1"/>
          </p:cNvSpPr>
          <p:nvPr>
            <p:ph type="pic" idx="8"/>
          </p:nvPr>
        </p:nvSpPr>
        <p:spPr>
          <a:xfrm>
            <a:off x="416455" y="23957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3"/>
          <p:cNvSpPr>
            <a:spLocks noGrp="1"/>
          </p:cNvSpPr>
          <p:nvPr>
            <p:ph type="pic" idx="9"/>
          </p:nvPr>
        </p:nvSpPr>
        <p:spPr>
          <a:xfrm>
            <a:off x="416455" y="325229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3"/>
          <p:cNvSpPr>
            <a:spLocks noGrp="1"/>
          </p:cNvSpPr>
          <p:nvPr>
            <p:ph type="pic" idx="13"/>
          </p:nvPr>
        </p:nvSpPr>
        <p:spPr>
          <a:xfrm>
            <a:off x="416455" y="41088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3"/>
          <p:cNvSpPr>
            <a:spLocks noGrp="1"/>
          </p:cNvSpPr>
          <p:nvPr>
            <p:ph type="pic" idx="14"/>
          </p:nvPr>
        </p:nvSpPr>
        <p:spPr>
          <a:xfrm>
            <a:off x="4990580" y="23957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3"/>
          <p:cNvSpPr>
            <a:spLocks noGrp="1"/>
          </p:cNvSpPr>
          <p:nvPr>
            <p:ph type="pic" idx="15"/>
          </p:nvPr>
        </p:nvSpPr>
        <p:spPr>
          <a:xfrm>
            <a:off x="4990580" y="325229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3"/>
          <p:cNvSpPr>
            <a:spLocks noGrp="1"/>
          </p:cNvSpPr>
          <p:nvPr>
            <p:ph type="pic" idx="16"/>
          </p:nvPr>
        </p:nvSpPr>
        <p:spPr>
          <a:xfrm>
            <a:off x="4990580" y="4108845"/>
            <a:ext cx="474600" cy="47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 1">
  <p:cSld name="2_Title and Content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39" name="Google Shape;39;p4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4"/>
          <p:cNvSpPr txBox="1">
            <a:spLocks noGrp="1"/>
          </p:cNvSpPr>
          <p:nvPr>
            <p:ph type="body" idx="2"/>
          </p:nvPr>
        </p:nvSpPr>
        <p:spPr>
          <a:xfrm>
            <a:off x="1048941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body" idx="3"/>
          </p:nvPr>
        </p:nvSpPr>
        <p:spPr>
          <a:xfrm>
            <a:off x="1048941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4"/>
          </p:nvPr>
        </p:nvSpPr>
        <p:spPr>
          <a:xfrm>
            <a:off x="1048941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5"/>
          </p:nvPr>
        </p:nvSpPr>
        <p:spPr>
          <a:xfrm>
            <a:off x="5607494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6"/>
          </p:nvPr>
        </p:nvSpPr>
        <p:spPr>
          <a:xfrm>
            <a:off x="5607494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7"/>
          </p:nvPr>
        </p:nvSpPr>
        <p:spPr>
          <a:xfrm>
            <a:off x="5607494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49" name="Google Shape;49;p4"/>
          <p:cNvSpPr>
            <a:spLocks noGrp="1"/>
          </p:cNvSpPr>
          <p:nvPr>
            <p:ph type="pic" idx="8"/>
          </p:nvPr>
        </p:nvSpPr>
        <p:spPr>
          <a:xfrm>
            <a:off x="416455" y="23957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4"/>
          <p:cNvSpPr>
            <a:spLocks noGrp="1"/>
          </p:cNvSpPr>
          <p:nvPr>
            <p:ph type="pic" idx="9"/>
          </p:nvPr>
        </p:nvSpPr>
        <p:spPr>
          <a:xfrm>
            <a:off x="416455" y="325229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4"/>
          <p:cNvSpPr>
            <a:spLocks noGrp="1"/>
          </p:cNvSpPr>
          <p:nvPr>
            <p:ph type="pic" idx="13"/>
          </p:nvPr>
        </p:nvSpPr>
        <p:spPr>
          <a:xfrm>
            <a:off x="416455" y="41088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4"/>
          <p:cNvSpPr>
            <a:spLocks noGrp="1"/>
          </p:cNvSpPr>
          <p:nvPr>
            <p:ph type="pic" idx="14"/>
          </p:nvPr>
        </p:nvSpPr>
        <p:spPr>
          <a:xfrm>
            <a:off x="4990580" y="23957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4"/>
          <p:cNvSpPr>
            <a:spLocks noGrp="1"/>
          </p:cNvSpPr>
          <p:nvPr>
            <p:ph type="pic" idx="15"/>
          </p:nvPr>
        </p:nvSpPr>
        <p:spPr>
          <a:xfrm>
            <a:off x="4990580" y="325229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4"/>
          <p:cNvSpPr>
            <a:spLocks noGrp="1"/>
          </p:cNvSpPr>
          <p:nvPr>
            <p:ph type="pic" idx="16"/>
          </p:nvPr>
        </p:nvSpPr>
        <p:spPr>
          <a:xfrm>
            <a:off x="4990580" y="41088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4"/>
          <p:cNvSpPr txBox="1"/>
          <p:nvPr/>
        </p:nvSpPr>
        <p:spPr>
          <a:xfrm>
            <a:off x="360300" y="1028775"/>
            <a:ext cx="5855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2300">
                <a:latin typeface="Montserrat"/>
                <a:ea typeface="Montserrat"/>
                <a:cs typeface="Montserrat"/>
                <a:sym typeface="Montserrat"/>
              </a:rPr>
              <a:t>Paskaitos tikslai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59" name="Google Shape;59;p5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60" name="Google Shape;60;p5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5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body" idx="3"/>
          </p:nvPr>
        </p:nvSpPr>
        <p:spPr>
          <a:xfrm>
            <a:off x="4921500" y="1547700"/>
            <a:ext cx="3862200" cy="3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xt Topic">
  <p:cSld name="MAIN_POINT">
    <p:bg>
      <p:bgPr>
        <a:solidFill>
          <a:srgbClr val="9945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800"/>
              <a:buFont typeface="Montserrat"/>
              <a:buNone/>
              <a:defRPr sz="4800" b="1">
                <a:solidFill>
                  <a:srgbClr val="FE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150" y="4540950"/>
            <a:ext cx="9144000" cy="6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6"/>
          <p:cNvGrpSpPr/>
          <p:nvPr/>
        </p:nvGrpSpPr>
        <p:grpSpPr>
          <a:xfrm>
            <a:off x="8658488" y="4693995"/>
            <a:ext cx="308708" cy="332067"/>
            <a:chOff x="7684476" y="458788"/>
            <a:chExt cx="632987" cy="680883"/>
          </a:xfrm>
        </p:grpSpPr>
        <p:sp>
          <p:nvSpPr>
            <p:cNvPr id="71" name="Google Shape;71;p6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and Result">
  <p:cSld name="1_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7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77" name="Google Shape;77;p7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7"/>
          <p:cNvSpPr txBox="1"/>
          <p:nvPr/>
        </p:nvSpPr>
        <p:spPr>
          <a:xfrm>
            <a:off x="128975" y="98625"/>
            <a:ext cx="82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b="1">
                <a:solidFill>
                  <a:srgbClr val="FEFFFF"/>
                </a:solidFill>
                <a:latin typeface="Montserrat"/>
                <a:ea typeface="Montserrat"/>
                <a:cs typeface="Montserrat"/>
                <a:sym typeface="Montserrat"/>
              </a:rPr>
              <a:t>Kodas</a:t>
            </a:r>
            <a:endParaRPr b="1">
              <a:solidFill>
                <a:srgbClr val="FE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7"/>
          <p:cNvSpPr txBox="1"/>
          <p:nvPr/>
        </p:nvSpPr>
        <p:spPr>
          <a:xfrm>
            <a:off x="4689000" y="98625"/>
            <a:ext cx="129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Rezultatas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Logo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86" name="Google Shape;86;p8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and Title">
  <p:cSld name="CAPTION_ONLY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grpSp>
        <p:nvGrpSpPr>
          <p:cNvPr id="92" name="Google Shape;92;p9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93" name="Google Shape;93;p9"/>
            <p:cNvSpPr/>
            <p:nvPr/>
          </p:nvSpPr>
          <p:spPr>
            <a:xfrm>
              <a:off x="7684476" y="458788"/>
              <a:ext cx="632987" cy="680883"/>
            </a:xfrm>
            <a:custGeom>
              <a:avLst/>
              <a:gdLst/>
              <a:ahLst/>
              <a:cxnLst/>
              <a:rect l="l" t="t" r="r" b="b"/>
              <a:pathLst>
                <a:path w="632987" h="680883" extrusionOk="0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8083155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7865329" y="873038"/>
              <a:ext cx="54345" cy="54109"/>
            </a:xfrm>
            <a:custGeom>
              <a:avLst/>
              <a:gdLst/>
              <a:ahLst/>
              <a:cxnLst/>
              <a:rect l="l" t="t" r="r" b="b"/>
              <a:pathLst>
                <a:path w="54345" h="54109" extrusionOk="0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7781139" y="546595"/>
              <a:ext cx="440106" cy="435106"/>
            </a:xfrm>
            <a:custGeom>
              <a:avLst/>
              <a:gdLst/>
              <a:ahLst/>
              <a:cxnLst/>
              <a:rect l="l" t="t" r="r" b="b"/>
              <a:pathLst>
                <a:path w="440106" h="435106" extrusionOk="0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9"/>
          <p:cNvSpPr txBox="1">
            <a:spLocks noGrp="1"/>
          </p:cNvSpPr>
          <p:nvPr>
            <p:ph type="title"/>
          </p:nvPr>
        </p:nvSpPr>
        <p:spPr>
          <a:xfrm>
            <a:off x="360300" y="344100"/>
            <a:ext cx="77115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ffee Break">
  <p:cSld name="BIG_NUMBER_1">
    <p:bg>
      <p:bgPr>
        <a:solidFill>
          <a:srgbClr val="FE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100" name="Google Shape;10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00475" y="1363925"/>
            <a:ext cx="3943525" cy="39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 txBox="1"/>
          <p:nvPr/>
        </p:nvSpPr>
        <p:spPr>
          <a:xfrm>
            <a:off x="1170650" y="3244100"/>
            <a:ext cx="2928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lt" sz="1000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rPr>
              <a:t>* Kavos pertraukėlė iki </a:t>
            </a:r>
            <a:endParaRPr sz="1000">
              <a:solidFill>
                <a:srgbClr val="1200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rPr>
              <a:t>Sugrįžę praneškite parašydami į chat’ą “+”</a:t>
            </a:r>
            <a:endParaRPr sz="1000" b="1">
              <a:solidFill>
                <a:srgbClr val="1200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145375" y="2260500"/>
            <a:ext cx="4369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4800" b="1">
                <a:latin typeface="Montserrat"/>
                <a:ea typeface="Montserrat"/>
                <a:cs typeface="Montserrat"/>
                <a:sym typeface="Montserrat"/>
              </a:rPr>
              <a:t>Pertraukėlė</a:t>
            </a:r>
            <a:endParaRPr sz="4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/>
          </p:nvPr>
        </p:nvSpPr>
        <p:spPr>
          <a:xfrm>
            <a:off x="2503500" y="3244088"/>
            <a:ext cx="1016700" cy="1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1000"/>
              <a:buFont typeface="Overpass"/>
              <a:buNone/>
              <a:defRPr sz="1000"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"/>
              <a:buChar char="●"/>
              <a:defRPr sz="18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Accessibilit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atosvirtuve.lt/receptai/savaitgalio-blynai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ctrTitle"/>
          </p:nvPr>
        </p:nvSpPr>
        <p:spPr>
          <a:xfrm>
            <a:off x="2454965" y="1963698"/>
            <a:ext cx="5287800" cy="1790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Pagrindai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2454965" y="4379486"/>
            <a:ext cx="5287800" cy="695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/ CSS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body" idx="2"/>
          </p:nvPr>
        </p:nvSpPr>
        <p:spPr>
          <a:xfrm>
            <a:off x="355997" y="1964267"/>
            <a:ext cx="1750800" cy="1790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9"/>
          <p:cNvSpPr>
            <a:spLocks noGrp="1"/>
          </p:cNvSpPr>
          <p:nvPr>
            <p:ph type="pic" idx="3"/>
          </p:nvPr>
        </p:nvSpPr>
        <p:spPr>
          <a:xfrm>
            <a:off x="7742635" y="344091"/>
            <a:ext cx="1033500" cy="1033500"/>
          </a:xfrm>
          <a:prstGeom prst="rect">
            <a:avLst/>
          </a:prstGeom>
        </p:spPr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627" y="344100"/>
            <a:ext cx="1033499" cy="103018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/>
          <p:nvPr/>
        </p:nvSpPr>
        <p:spPr>
          <a:xfrm>
            <a:off x="6925140" y="2085239"/>
            <a:ext cx="1835100" cy="464100"/>
          </a:xfrm>
          <a:prstGeom prst="roundRect">
            <a:avLst>
              <a:gd name="adj" fmla="val 50000"/>
            </a:avLst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lt" sz="1300" b="1">
                <a:solidFill>
                  <a:srgbClr val="FEFFFF"/>
                </a:solidFill>
              </a:rPr>
              <a:t>HTML &amp; CSS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6941017" y="2778246"/>
            <a:ext cx="1835100" cy="4641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lt" sz="1600" b="1">
                <a:solidFill>
                  <a:srgbClr val="FEFFFF"/>
                </a:solidFill>
              </a:rPr>
              <a:t>1</a:t>
            </a:r>
            <a:r>
              <a:rPr lang="lt" sz="1600" b="1" i="0" u="none" strike="noStrike" cap="non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lt" sz="1600" b="1">
                <a:solidFill>
                  <a:srgbClr val="FEFFFF"/>
                </a:solidFill>
              </a:rPr>
              <a:t>paskaita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Kas yra HTML elementas?</a:t>
            </a:r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elementas</a:t>
            </a: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5149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elementą sudaro:</a:t>
            </a:r>
            <a:endParaRPr/>
          </a:p>
          <a:p>
            <a:pPr marL="457200" lvl="0" indent="-304800" algn="l" rtl="0">
              <a:spcBef>
                <a:spcPts val="800"/>
              </a:spcBef>
              <a:spcAft>
                <a:spcPts val="0"/>
              </a:spcAft>
              <a:buSzPts val="1200"/>
              <a:buAutoNum type="arabicPeriod"/>
            </a:pPr>
            <a:r>
              <a:rPr lang="lt"/>
              <a:t>Atidarymo žyma (</a:t>
            </a:r>
            <a:r>
              <a:rPr lang="lt" i="1"/>
              <a:t>angl. opening tag</a:t>
            </a:r>
            <a:r>
              <a:rPr lang="lt"/>
              <a:t>)</a:t>
            </a:r>
            <a:endParaRPr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lt"/>
              <a:t>Tam tikras turinys (</a:t>
            </a:r>
            <a:r>
              <a:rPr lang="lt" i="1"/>
              <a:t>angl. content</a:t>
            </a:r>
            <a:r>
              <a:rPr lang="lt"/>
              <a:t>) ir</a:t>
            </a:r>
            <a:endParaRPr/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SzPts val="1200"/>
              <a:buAutoNum type="arabicPeriod"/>
            </a:pPr>
            <a:r>
              <a:rPr lang="lt"/>
              <a:t>Uždarymo žyma (</a:t>
            </a:r>
            <a:r>
              <a:rPr lang="lt" i="1"/>
              <a:t>angl. closing tag</a:t>
            </a:r>
            <a:r>
              <a:rPr lang="lt"/>
              <a:t>)</a:t>
            </a:r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800" y="3258250"/>
            <a:ext cx="5214900" cy="1619700"/>
          </a:xfrm>
          <a:prstGeom prst="roundRect">
            <a:avLst>
              <a:gd name="adj" fmla="val 935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Dar truputį plačiau apie HTML elementą</a:t>
            </a:r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59943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 b="1"/>
              <a:t>Opening tag</a:t>
            </a:r>
            <a:r>
              <a:rPr lang="lt"/>
              <a:t>:</a:t>
            </a:r>
            <a:r>
              <a:rPr lang="lt" sz="1400"/>
              <a:t> tai yra žymos pavadinimas apskliaustas į kampiniais skliaustais </a:t>
            </a:r>
            <a:r>
              <a:rPr lang="lt" sz="1400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 sz="1400"/>
              <a:t>. Jis žymi HTML elemento pradžią (šiuo atveju, kur prasideda pastraipa).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 b="1"/>
              <a:t>Closing tag</a:t>
            </a:r>
            <a:r>
              <a:rPr lang="lt"/>
              <a:t>: </a:t>
            </a:r>
            <a:r>
              <a:rPr lang="lt" sz="1400"/>
              <a:t>tai yra žymos pavadinimas, rašomas panašiai kaip ir Opening tag, išskyrus, kad prieš elemento pavadinimą papildomai turi </a:t>
            </a:r>
            <a:r>
              <a:rPr lang="lt" sz="1400" b="1"/>
              <a:t>pasvirąjį brūkšnį</a:t>
            </a:r>
            <a:r>
              <a:rPr lang="lt" sz="1400"/>
              <a:t> </a:t>
            </a:r>
            <a:r>
              <a:rPr lang="lt" sz="1400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&lt;/p&gt;</a:t>
            </a:r>
            <a:r>
              <a:rPr lang="lt" sz="1400"/>
              <a:t>. Jis nurodo, kur </a:t>
            </a:r>
            <a:r>
              <a:rPr lang="lt" sz="1400" b="1"/>
              <a:t>baigiasi </a:t>
            </a:r>
            <a:r>
              <a:rPr lang="lt" sz="1400"/>
              <a:t>elementas (šiuo atveju, kur baigiasi pastraipa). </a:t>
            </a:r>
            <a:endParaRPr sz="1400" b="1">
              <a:solidFill>
                <a:srgbClr val="9945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 b="1"/>
              <a:t>Content</a:t>
            </a:r>
            <a:r>
              <a:rPr lang="lt"/>
              <a:t>: </a:t>
            </a:r>
            <a:r>
              <a:rPr lang="lt" sz="1400"/>
              <a:t>tai elemento turinys, kuris šiame pavyzdyje yra tik tekstas.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 b="1"/>
              <a:t>Element</a:t>
            </a:r>
            <a:r>
              <a:rPr lang="lt"/>
              <a:t> </a:t>
            </a:r>
            <a:r>
              <a:rPr lang="lt" sz="1400"/>
              <a:t>= Opening tag + Content + Closing tag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 sz="1400" b="1"/>
              <a:t>Pamiršę pridėti uždarymo žymą galime sukelti keistų rezultatų.</a:t>
            </a: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elementas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HTML elemento </a:t>
            </a:r>
            <a:r>
              <a:rPr lang="lt" b="1"/>
              <a:t>atributai</a:t>
            </a:r>
            <a:endParaRPr b="1"/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elementą sudaro ne tik žymos (</a:t>
            </a:r>
            <a:r>
              <a:rPr lang="lt" i="1"/>
              <a:t>angl. tags)</a:t>
            </a:r>
            <a:r>
              <a:rPr lang="lt"/>
              <a:t>, bet ir atributai (</a:t>
            </a:r>
            <a:r>
              <a:rPr lang="lt" i="1"/>
              <a:t>angl. attributes</a:t>
            </a:r>
            <a:r>
              <a:rPr lang="lt"/>
              <a:t>). </a:t>
            </a:r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3"/>
          </p:nvPr>
        </p:nvSpPr>
        <p:spPr>
          <a:xfrm>
            <a:off x="4921500" y="1547700"/>
            <a:ext cx="3862200" cy="218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Atributuose galima nurodyti papildomos informacijos </a:t>
            </a:r>
            <a:r>
              <a:rPr lang="lt" b="1"/>
              <a:t>apie </a:t>
            </a:r>
            <a:r>
              <a:rPr lang="lt"/>
              <a:t>elementą.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Atributai </a:t>
            </a:r>
            <a:r>
              <a:rPr lang="lt" b="1"/>
              <a:t>visada</a:t>
            </a:r>
            <a:r>
              <a:rPr lang="lt"/>
              <a:t> rašomi atidarymo žymoje. Dažniausiai: </a:t>
            </a:r>
            <a:r>
              <a:rPr lang="lt" b="1"/>
              <a:t>name="value"</a:t>
            </a:r>
            <a:endParaRPr b="1"/>
          </a:p>
        </p:txBody>
      </p:sp>
      <p:sp>
        <p:nvSpPr>
          <p:cNvPr id="243" name="Google Shape;243;p30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elementas</a:t>
            </a:r>
            <a:endParaRPr/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500" y="4076475"/>
            <a:ext cx="6612600" cy="801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HTML elemento </a:t>
            </a:r>
            <a:r>
              <a:rPr lang="lt" b="1"/>
              <a:t>atributai</a:t>
            </a:r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43440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Čia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lt"/>
              <a:t> yra atributo pavadinimas</a:t>
            </a:r>
            <a:r>
              <a:rPr lang="lt" i="1"/>
              <a:t> </a:t>
            </a:r>
            <a:r>
              <a:rPr lang="lt"/>
              <a:t>(</a:t>
            </a:r>
            <a:r>
              <a:rPr lang="lt" i="1"/>
              <a:t>angl. name</a:t>
            </a:r>
            <a:r>
              <a:rPr lang="lt"/>
              <a:t>), o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editor-note</a:t>
            </a:r>
            <a:r>
              <a:rPr lang="lt"/>
              <a:t> yra atributo </a:t>
            </a:r>
            <a:r>
              <a:rPr lang="lt" i="1"/>
              <a:t>reikšmė </a:t>
            </a:r>
            <a:r>
              <a:rPr lang="lt"/>
              <a:t>(</a:t>
            </a:r>
            <a:r>
              <a:rPr lang="lt" i="1"/>
              <a:t>angl. value</a:t>
            </a:r>
            <a:r>
              <a:rPr lang="lt"/>
              <a:t>).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lt"/>
              <a:t> atributas leidžia elementui suteikti identifikatorių, kuris gali būti naudojamas grupuoti panašiems elementams ir pritaikyti tokius pat stilius ir kt. (daugiau apie tai truputį vėliau).</a:t>
            </a:r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elementas</a:t>
            </a:r>
            <a:endParaRPr/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500" y="4076475"/>
            <a:ext cx="6612600" cy="801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Atributas </a:t>
            </a:r>
            <a:r>
              <a:rPr lang="lt" b="1"/>
              <a:t>visada </a:t>
            </a:r>
            <a:r>
              <a:rPr lang="lt"/>
              <a:t>turi turėti</a:t>
            </a:r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45369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04800" algn="l" rtl="0">
              <a:spcBef>
                <a:spcPts val="800"/>
              </a:spcBef>
              <a:spcAft>
                <a:spcPts val="0"/>
              </a:spcAft>
              <a:buSzPts val="1200"/>
              <a:buAutoNum type="arabicPeriod"/>
            </a:pPr>
            <a:r>
              <a:rPr lang="lt" b="1"/>
              <a:t>Tarpą</a:t>
            </a:r>
            <a:r>
              <a:rPr lang="lt"/>
              <a:t> tarp jo ir elemento pavadinimo (arba ankstesnio atributo, jei elementas jau turi vieną ar daugiau atributų).</a:t>
            </a:r>
            <a:endParaRPr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lt"/>
              <a:t>Atributo </a:t>
            </a:r>
            <a:r>
              <a:rPr lang="lt" b="1"/>
              <a:t>pavadinimą</a:t>
            </a:r>
            <a:r>
              <a:rPr lang="lt"/>
              <a:t>, po kurio yra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lt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lt"/>
              <a:t>ženklas.</a:t>
            </a:r>
            <a:endParaRPr/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SzPts val="1200"/>
              <a:buAutoNum type="arabicPeriod"/>
            </a:pPr>
            <a:r>
              <a:rPr lang="lt"/>
              <a:t>Atributo </a:t>
            </a:r>
            <a:r>
              <a:rPr lang="lt" b="1"/>
              <a:t>reikšmę</a:t>
            </a:r>
            <a:r>
              <a:rPr lang="lt"/>
              <a:t>, parašytą tarp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" "</a:t>
            </a:r>
            <a:r>
              <a:rPr lang="lt"/>
              <a:t>.</a:t>
            </a:r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elementas</a:t>
            </a: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500" y="4076475"/>
            <a:ext cx="6612600" cy="801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Elementų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apjungimas 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(</a:t>
            </a:r>
            <a:r>
              <a:rPr lang="lt" i="1"/>
              <a:t>angl. nesting</a:t>
            </a:r>
            <a:r>
              <a:rPr lang="lt"/>
              <a:t>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Elementų </a:t>
            </a:r>
            <a:r>
              <a:rPr lang="lt" i="1"/>
              <a:t>nestinimas</a:t>
            </a:r>
            <a:endParaRPr i="1"/>
          </a:p>
        </p:txBody>
      </p:sp>
      <p:sp>
        <p:nvSpPr>
          <p:cNvPr id="271" name="Google Shape;271;p34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Elementų apjungimas (</a:t>
            </a:r>
            <a:r>
              <a:rPr lang="lt" i="1"/>
              <a:t>angl. nesting</a:t>
            </a:r>
            <a:r>
              <a:rPr lang="lt"/>
              <a:t>)</a:t>
            </a:r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Nuo angl. žodžio </a:t>
            </a:r>
            <a:r>
              <a:rPr lang="lt" i="1"/>
              <a:t>nest</a:t>
            </a:r>
            <a:r>
              <a:rPr lang="lt"/>
              <a:t> - lizdas.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Elementus galite įdėti ir į kitus elementus – tai vadinama nestinimu.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Jei norėtume teigti, kad mūsų katė yra labai pasipūtusi, žodį „labai“ galėtume apjungti į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&lt;strong&gt;</a:t>
            </a:r>
            <a:r>
              <a:rPr lang="lt"/>
              <a:t> elementą, o tai reiškia, kad šis žodis turi būti </a:t>
            </a:r>
            <a:r>
              <a:rPr lang="lt" b="1"/>
              <a:t>paryškintas</a:t>
            </a:r>
            <a:r>
              <a:rPr lang="lt"/>
              <a:t>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/>
        </p:nvSpPr>
        <p:spPr>
          <a:xfrm>
            <a:off x="128575" y="642925"/>
            <a:ext cx="41826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7C7C7C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&lt;html&gt;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&lt;head&gt;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Mano puslapio pavadinimas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&lt;/title&gt;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&lt;/head&gt;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&lt;body&gt;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Istorija apie Murkę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Mano katė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&lt;strong&gt;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labai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&lt;/strong&gt;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rūsti.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&lt;/p&gt;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&lt;/body&gt;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81100"/>
            <a:ext cx="4365050" cy="17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Atminkite!</a:t>
            </a:r>
            <a:endParaRPr/>
          </a:p>
        </p:txBody>
      </p:sp>
      <p:sp>
        <p:nvSpPr>
          <p:cNvPr id="284" name="Google Shape;284;p36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42117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Tačiau turite įsitikinti, kad elementai yra tinkamai </a:t>
            </a:r>
            <a:r>
              <a:rPr lang="lt" i="1"/>
              <a:t>sunestinti</a:t>
            </a:r>
            <a:r>
              <a:rPr lang="lt"/>
              <a:t>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Aukščiau pateiktame pavyzdyje pirmiausia atidarėme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/>
              <a:t> elementą, tada elementą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&lt;strong&gt;</a:t>
            </a:r>
            <a:r>
              <a:rPr lang="lt"/>
              <a:t>;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todėl pirmiausia turime uždaryti elementą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&lt;strong&gt;</a:t>
            </a:r>
            <a:r>
              <a:rPr lang="lt"/>
              <a:t>,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ir</a:t>
            </a:r>
            <a:r>
              <a:rPr lang="lt" b="1"/>
              <a:t> TIK </a:t>
            </a:r>
            <a:r>
              <a:rPr lang="lt"/>
              <a:t>tada elementą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/>
              <a:t>.</a:t>
            </a:r>
            <a:endParaRPr/>
          </a:p>
        </p:txBody>
      </p:sp>
      <p:sp>
        <p:nvSpPr>
          <p:cNvPr id="285" name="Google Shape;285;p36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Elementų apjungimas (</a:t>
            </a:r>
            <a:r>
              <a:rPr lang="lt" i="1"/>
              <a:t>angl. nesting</a:t>
            </a:r>
            <a:r>
              <a:rPr lang="lt"/>
              <a:t>)</a:t>
            </a:r>
            <a:endParaRPr/>
          </a:p>
        </p:txBody>
      </p:sp>
      <p:sp>
        <p:nvSpPr>
          <p:cNvPr id="286" name="Google Shape;286;p36"/>
          <p:cNvSpPr/>
          <p:nvPr/>
        </p:nvSpPr>
        <p:spPr>
          <a:xfrm>
            <a:off x="5236800" y="1547700"/>
            <a:ext cx="3546900" cy="610800"/>
          </a:xfrm>
          <a:prstGeom prst="roundRect">
            <a:avLst>
              <a:gd name="adj" fmla="val 16667"/>
            </a:avLst>
          </a:prstGeom>
          <a:solidFill>
            <a:srgbClr val="D8FFA4"/>
          </a:solidFill>
          <a:ln w="19050" cap="flat" cmpd="sng">
            <a:solidFill>
              <a:srgbClr val="93FF0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 b="1"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 sz="1000">
                <a:latin typeface="Consolas"/>
                <a:ea typeface="Consolas"/>
                <a:cs typeface="Consolas"/>
                <a:sym typeface="Consolas"/>
              </a:rPr>
              <a:t>Mano katė </a:t>
            </a:r>
            <a:r>
              <a:rPr lang="lt" sz="1000" b="1">
                <a:latin typeface="Consolas"/>
                <a:ea typeface="Consolas"/>
                <a:cs typeface="Consolas"/>
                <a:sym typeface="Consolas"/>
              </a:rPr>
              <a:t>&lt;strong&gt;</a:t>
            </a:r>
            <a:r>
              <a:rPr lang="lt" sz="1000">
                <a:latin typeface="Consolas"/>
                <a:ea typeface="Consolas"/>
                <a:cs typeface="Consolas"/>
                <a:sym typeface="Consolas"/>
              </a:rPr>
              <a:t>labai</a:t>
            </a:r>
            <a:r>
              <a:rPr lang="lt" sz="1000" b="1">
                <a:latin typeface="Consolas"/>
                <a:ea typeface="Consolas"/>
                <a:cs typeface="Consolas"/>
                <a:sym typeface="Consolas"/>
              </a:rPr>
              <a:t>&lt;/strong&gt;</a:t>
            </a:r>
            <a:r>
              <a:rPr lang="lt" sz="1000">
                <a:latin typeface="Consolas"/>
                <a:ea typeface="Consolas"/>
                <a:cs typeface="Consolas"/>
                <a:sym typeface="Consolas"/>
              </a:rPr>
              <a:t> rūsti.</a:t>
            </a:r>
            <a:r>
              <a:rPr lang="lt" sz="1000" b="1"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7" name="Google Shape;287;p36"/>
          <p:cNvSpPr/>
          <p:nvPr/>
        </p:nvSpPr>
        <p:spPr>
          <a:xfrm>
            <a:off x="5236800" y="2482325"/>
            <a:ext cx="3546900" cy="610800"/>
          </a:xfrm>
          <a:prstGeom prst="roundRect">
            <a:avLst>
              <a:gd name="adj" fmla="val 16667"/>
            </a:avLst>
          </a:prstGeom>
          <a:solidFill>
            <a:srgbClr val="FFA8C0"/>
          </a:solidFill>
          <a:ln w="19050" cap="flat" cmpd="sng">
            <a:solidFill>
              <a:srgbClr val="FF09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1000" b="1"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 sz="1000">
                <a:latin typeface="Consolas"/>
                <a:ea typeface="Consolas"/>
                <a:cs typeface="Consolas"/>
                <a:sym typeface="Consolas"/>
              </a:rPr>
              <a:t>Mano katė </a:t>
            </a:r>
            <a:r>
              <a:rPr lang="lt" sz="1000" b="1">
                <a:latin typeface="Consolas"/>
                <a:ea typeface="Consolas"/>
                <a:cs typeface="Consolas"/>
                <a:sym typeface="Consolas"/>
              </a:rPr>
              <a:t>&lt;strong&gt;</a:t>
            </a:r>
            <a:r>
              <a:rPr lang="lt" sz="1000">
                <a:latin typeface="Consolas"/>
                <a:ea typeface="Consolas"/>
                <a:cs typeface="Consolas"/>
                <a:sym typeface="Consolas"/>
              </a:rPr>
              <a:t>labai</a:t>
            </a:r>
            <a:r>
              <a:rPr lang="lt" sz="1000" b="1">
                <a:latin typeface="Consolas"/>
                <a:ea typeface="Consolas"/>
                <a:cs typeface="Consolas"/>
                <a:sym typeface="Consolas"/>
              </a:rPr>
              <a:t>&lt;/p&gt;</a:t>
            </a:r>
            <a:r>
              <a:rPr lang="lt" sz="1000">
                <a:latin typeface="Consolas"/>
                <a:ea typeface="Consolas"/>
                <a:cs typeface="Consolas"/>
                <a:sym typeface="Consolas"/>
              </a:rPr>
              <a:t> rūsti.</a:t>
            </a:r>
            <a:r>
              <a:rPr lang="lt" sz="1000" b="1">
                <a:latin typeface="Consolas"/>
                <a:ea typeface="Consolas"/>
                <a:cs typeface="Consolas"/>
                <a:sym typeface="Consolas"/>
              </a:rPr>
              <a:t>&lt;/strong&gt;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Atminkite!</a:t>
            </a:r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Elementai turi atsidaryti ir užsidaryti teisingai, kad būtų aiškiai vienas kito viduje arba išorėje.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Jei jie neteisingai </a:t>
            </a:r>
            <a:r>
              <a:rPr lang="lt" i="1"/>
              <a:t>sunestinti</a:t>
            </a:r>
            <a:r>
              <a:rPr lang="lt"/>
              <a:t>, jūsų naršyklė </a:t>
            </a:r>
            <a:r>
              <a:rPr lang="lt" b="1"/>
              <a:t>bandys atspėti</a:t>
            </a:r>
            <a:r>
              <a:rPr lang="lt"/>
              <a:t>, ką bandėte kodu </a:t>
            </a:r>
            <a:r>
              <a:rPr lang="lt" i="1"/>
              <a:t>pasakyti</a:t>
            </a:r>
            <a:r>
              <a:rPr lang="lt"/>
              <a:t>, o tai gali sukelti netikėtų rezultatų.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Taigi geriau taip nedarykite :)</a:t>
            </a:r>
            <a:endParaRPr/>
          </a:p>
        </p:txBody>
      </p:sp>
      <p:sp>
        <p:nvSpPr>
          <p:cNvPr id="294" name="Google Shape;294;p37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Elementų apjungimas (</a:t>
            </a:r>
            <a:r>
              <a:rPr lang="lt" i="1"/>
              <a:t>angl. nesting</a:t>
            </a:r>
            <a:r>
              <a:rPr lang="lt"/>
              <a:t>)</a:t>
            </a:r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550" y="430275"/>
            <a:ext cx="4561200" cy="45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Pagrindai</a:t>
            </a: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2"/>
          </p:nvPr>
        </p:nvSpPr>
        <p:spPr>
          <a:xfrm>
            <a:off x="1048941" y="2395058"/>
            <a:ext cx="3176700" cy="67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HTML </a:t>
            </a:r>
            <a:r>
              <a:rPr lang="lt" i="1"/>
              <a:t>kalba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3"/>
          </p:nvPr>
        </p:nvSpPr>
        <p:spPr>
          <a:xfrm>
            <a:off x="1048941" y="3252307"/>
            <a:ext cx="3176700" cy="67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HTML </a:t>
            </a:r>
            <a:r>
              <a:rPr lang="lt" i="1"/>
              <a:t>kalbos </a:t>
            </a:r>
            <a:r>
              <a:rPr lang="lt"/>
              <a:t>sintaksė</a:t>
            </a:r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body" idx="4"/>
          </p:nvPr>
        </p:nvSpPr>
        <p:spPr>
          <a:xfrm>
            <a:off x="1048941" y="4109558"/>
            <a:ext cx="3176700" cy="67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Pagrindiniai HTML elementai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body" idx="5"/>
          </p:nvPr>
        </p:nvSpPr>
        <p:spPr>
          <a:xfrm>
            <a:off x="5607494" y="2395058"/>
            <a:ext cx="3176700" cy="67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body" idx="6"/>
          </p:nvPr>
        </p:nvSpPr>
        <p:spPr>
          <a:xfrm>
            <a:off x="5607494" y="3252307"/>
            <a:ext cx="3176700" cy="67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7"/>
          </p:nvPr>
        </p:nvSpPr>
        <p:spPr>
          <a:xfrm>
            <a:off x="5607494" y="4109558"/>
            <a:ext cx="3176700" cy="67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0"/>
          <p:cNvPicPr preferRelativeResize="0">
            <a:picLocks noGrp="1"/>
          </p:cNvPicPr>
          <p:nvPr>
            <p:ph type="pic" idx="8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16455" y="2395745"/>
            <a:ext cx="474600" cy="474600"/>
          </a:xfrm>
          <a:prstGeom prst="rect">
            <a:avLst/>
          </a:prstGeom>
        </p:spPr>
      </p:pic>
      <p:pic>
        <p:nvPicPr>
          <p:cNvPr id="168" name="Google Shape;168;p20"/>
          <p:cNvPicPr preferRelativeResize="0">
            <a:picLocks noGrp="1"/>
          </p:cNvPicPr>
          <p:nvPr>
            <p:ph type="pic" idx="9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16455" y="3252295"/>
            <a:ext cx="474600" cy="474600"/>
          </a:xfrm>
          <a:prstGeom prst="rect">
            <a:avLst/>
          </a:prstGeom>
        </p:spPr>
      </p:pic>
      <p:pic>
        <p:nvPicPr>
          <p:cNvPr id="169" name="Google Shape;169;p20"/>
          <p:cNvPicPr preferRelativeResize="0">
            <a:picLocks noGrp="1"/>
          </p:cNvPicPr>
          <p:nvPr>
            <p:ph type="pic" idx="13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416455" y="4108845"/>
            <a:ext cx="474600" cy="474600"/>
          </a:xfrm>
          <a:prstGeom prst="rect">
            <a:avLst/>
          </a:prstGeom>
        </p:spPr>
      </p:pic>
      <p:sp>
        <p:nvSpPr>
          <p:cNvPr id="170" name="Google Shape;170;p20"/>
          <p:cNvSpPr>
            <a:spLocks noGrp="1"/>
          </p:cNvSpPr>
          <p:nvPr>
            <p:ph type="pic" idx="14"/>
          </p:nvPr>
        </p:nvSpPr>
        <p:spPr>
          <a:xfrm>
            <a:off x="4990580" y="2395745"/>
            <a:ext cx="474600" cy="474600"/>
          </a:xfrm>
          <a:prstGeom prst="rect">
            <a:avLst/>
          </a:prstGeom>
        </p:spPr>
      </p:sp>
      <p:sp>
        <p:nvSpPr>
          <p:cNvPr id="171" name="Google Shape;171;p20"/>
          <p:cNvSpPr>
            <a:spLocks noGrp="1"/>
          </p:cNvSpPr>
          <p:nvPr>
            <p:ph type="pic" idx="15"/>
          </p:nvPr>
        </p:nvSpPr>
        <p:spPr>
          <a:xfrm>
            <a:off x="4990580" y="3252295"/>
            <a:ext cx="474600" cy="474600"/>
          </a:xfrm>
          <a:prstGeom prst="rect">
            <a:avLst/>
          </a:prstGeom>
        </p:spPr>
      </p:sp>
      <p:sp>
        <p:nvSpPr>
          <p:cNvPr id="172" name="Google Shape;172;p20"/>
          <p:cNvSpPr>
            <a:spLocks noGrp="1"/>
          </p:cNvSpPr>
          <p:nvPr>
            <p:ph type="pic" idx="16"/>
          </p:nvPr>
        </p:nvSpPr>
        <p:spPr>
          <a:xfrm>
            <a:off x="4990580" y="4108845"/>
            <a:ext cx="474600" cy="474600"/>
          </a:xfrm>
          <a:prstGeom prst="rect">
            <a:avLst/>
          </a:prstGeom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Tušti elementai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Tušti elementai</a:t>
            </a:r>
            <a:endParaRPr/>
          </a:p>
        </p:txBody>
      </p:sp>
      <p:sp>
        <p:nvSpPr>
          <p:cNvPr id="306" name="Google Shape;306;p39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Tušti elementai</a:t>
            </a:r>
            <a:endParaRPr/>
          </a:p>
        </p:txBody>
      </p:sp>
      <p:sp>
        <p:nvSpPr>
          <p:cNvPr id="307" name="Google Shape;307;p39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4119000" cy="1785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Kai kurie elementai neturi turinio ir yra vadinami </a:t>
            </a:r>
            <a:r>
              <a:rPr lang="lt" b="1"/>
              <a:t>tuščiais elementais</a:t>
            </a:r>
            <a:r>
              <a:rPr lang="lt"/>
              <a:t>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Paimkite elementą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&lt;img&gt;</a:t>
            </a:r>
            <a:r>
              <a:rPr lang="lt"/>
              <a:t>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3"/>
          </p:nvPr>
        </p:nvSpPr>
        <p:spPr>
          <a:xfrm>
            <a:off x="49215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Jame yra 2 atributai, bet nėra baigiamosios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&lt;/img&gt;</a:t>
            </a:r>
            <a:r>
              <a:rPr lang="lt"/>
              <a:t> žymos ir vidinio turinio??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Taip yra todėl, kad </a:t>
            </a:r>
            <a:r>
              <a:rPr lang="lt" b="1"/>
              <a:t>image </a:t>
            </a:r>
            <a:r>
              <a:rPr lang="lt"/>
              <a:t>elementas neturi turinio. Jo tikslas yra </a:t>
            </a:r>
            <a:r>
              <a:rPr lang="lt" b="1"/>
              <a:t>įterpti vaizdą</a:t>
            </a:r>
            <a:r>
              <a:rPr lang="lt"/>
              <a:t> į HTML puslapį toje vietoje, kurioje jis nurodomas.</a:t>
            </a:r>
            <a:endParaRPr/>
          </a:p>
        </p:txBody>
      </p:sp>
      <p:sp>
        <p:nvSpPr>
          <p:cNvPr id="309" name="Google Shape;309;p39"/>
          <p:cNvSpPr/>
          <p:nvPr/>
        </p:nvSpPr>
        <p:spPr>
          <a:xfrm>
            <a:off x="2891325" y="4471650"/>
            <a:ext cx="5892300" cy="412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&lt;img src=</a:t>
            </a:r>
            <a:r>
              <a:rPr lang="lt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"mano_augintinis.png"</a:t>
            </a:r>
            <a:r>
              <a:rPr lang="lt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alt=</a:t>
            </a:r>
            <a:r>
              <a:rPr lang="lt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"Testuojama nuotrauka"</a:t>
            </a:r>
            <a:r>
              <a:rPr lang="lt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Images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Images</a:t>
            </a:r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Images</a:t>
            </a: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2439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Kaip minėjome anksčiau,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&lt;img&gt;</a:t>
            </a:r>
            <a:r>
              <a:rPr lang="lt"/>
              <a:t> įterpia vaizdą į mūsų puslapį toje vietoje, kurioje jį parašome.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Tai atliekama naudojant atributą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lt"/>
              <a:t> (source-šaltinis), kuriame yra nurodytas kelias į mūsų vaizdo failą.</a:t>
            </a:r>
            <a:endParaRPr/>
          </a:p>
        </p:txBody>
      </p:sp>
      <p:sp>
        <p:nvSpPr>
          <p:cNvPr id="322" name="Google Shape;322;p41"/>
          <p:cNvSpPr/>
          <p:nvPr/>
        </p:nvSpPr>
        <p:spPr>
          <a:xfrm>
            <a:off x="811750" y="4465500"/>
            <a:ext cx="8022900" cy="412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&lt;img src=</a:t>
            </a:r>
            <a:r>
              <a:rPr lang="lt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"mano_augintinis.png"</a:t>
            </a:r>
            <a:r>
              <a:rPr lang="lt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alt=</a:t>
            </a:r>
            <a:r>
              <a:rPr lang="lt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"Mano katės nuotrauka, kai ji yra supykusi"</a:t>
            </a:r>
            <a:r>
              <a:rPr lang="lt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Alternatyvus tekstas</a:t>
            </a:r>
            <a:endParaRPr/>
          </a:p>
        </p:txBody>
      </p:sp>
      <p:sp>
        <p:nvSpPr>
          <p:cNvPr id="328" name="Google Shape;328;p42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Images</a:t>
            </a:r>
            <a:endParaRPr/>
          </a:p>
        </p:txBody>
      </p:sp>
      <p:sp>
        <p:nvSpPr>
          <p:cNvPr id="329" name="Google Shape;329;p42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Taip pat, įtraukėme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lt"/>
              <a:t> (alternative-alternatyva) atributą. Šiame atribute nurodomas vaizdą </a:t>
            </a:r>
            <a:r>
              <a:rPr lang="lt" b="1"/>
              <a:t>apibūdinantis tekstas</a:t>
            </a:r>
            <a:r>
              <a:rPr lang="lt"/>
              <a:t>, kurį mato vartojai, jeigu nepavyksta užkrauti paveiksliuko. Tai gali atsitikti </a:t>
            </a:r>
            <a:r>
              <a:rPr lang="lt" b="1"/>
              <a:t>dėl kelių priežasčių.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2"/>
          <p:cNvSpPr/>
          <p:nvPr/>
        </p:nvSpPr>
        <p:spPr>
          <a:xfrm>
            <a:off x="811750" y="4465500"/>
            <a:ext cx="8022900" cy="412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&lt;img src=</a:t>
            </a:r>
            <a:r>
              <a:rPr lang="lt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"mano_augintinis.png"</a:t>
            </a:r>
            <a:r>
              <a:rPr lang="lt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alt=</a:t>
            </a:r>
            <a:r>
              <a:rPr lang="lt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"Mano katės nuotrauka, kai ji yra supykusi"</a:t>
            </a:r>
            <a:r>
              <a:rPr lang="lt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1 priežastis</a:t>
            </a:r>
            <a:endParaRPr/>
          </a:p>
        </p:txBody>
      </p:sp>
      <p:sp>
        <p:nvSpPr>
          <p:cNvPr id="336" name="Google Shape;336;p43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Images</a:t>
            </a:r>
            <a:endParaRPr/>
          </a:p>
        </p:txBody>
      </p:sp>
      <p:sp>
        <p:nvSpPr>
          <p:cNvPr id="337" name="Google Shape;337;p43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 b="1"/>
              <a:t>Jie yra silpnaregiai. 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Naudotojai, turintys didelių regėjimo sutrikimų, dažnai naudoja įrankius, vadinamus </a:t>
            </a:r>
            <a:r>
              <a:rPr lang="lt" b="1"/>
              <a:t>ekrano skaitytuvais</a:t>
            </a:r>
            <a:r>
              <a:rPr lang="lt"/>
              <a:t> (</a:t>
            </a:r>
            <a:r>
              <a:rPr lang="lt" i="1"/>
              <a:t>angl. screen readers</a:t>
            </a:r>
            <a:r>
              <a:rPr lang="lt"/>
              <a:t>), norėdami išgirsti vaizdą apibūdinantį tekstą ar kitą puslapio turinį.</a:t>
            </a:r>
            <a:endParaRPr/>
          </a:p>
        </p:txBody>
      </p:sp>
      <p:pic>
        <p:nvPicPr>
          <p:cNvPr id="338" name="Google Shape;3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499" y="1547696"/>
            <a:ext cx="3862200" cy="2463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2 priežastis</a:t>
            </a:r>
            <a:endParaRPr/>
          </a:p>
        </p:txBody>
      </p:sp>
      <p:sp>
        <p:nvSpPr>
          <p:cNvPr id="344" name="Google Shape;344;p44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Images</a:t>
            </a:r>
            <a:endParaRPr/>
          </a:p>
        </p:txBody>
      </p:sp>
      <p:sp>
        <p:nvSpPr>
          <p:cNvPr id="345" name="Google Shape;345;p44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 b="1"/>
              <a:t>Kažkas nutiko, todėl vaizdas nerodomas.</a:t>
            </a:r>
            <a:r>
              <a:rPr lang="lt"/>
              <a:t>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Pavyzdžiui, pabandykite sąmoningai pakeisti kelią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lt"/>
              <a:t> atribute, kad jis būtų neteisingas. Jei išsaugosite ir iš naujo įkelsite puslapį, vaizdo vietoje turėtumėte pamatyti kažką panašaus į tai:</a:t>
            </a:r>
            <a:endParaRPr/>
          </a:p>
        </p:txBody>
      </p:sp>
      <p:pic>
        <p:nvPicPr>
          <p:cNvPr id="346" name="Google Shape;3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498" y="1547693"/>
            <a:ext cx="3862200" cy="1758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Alternatyvus tekstas</a:t>
            </a:r>
            <a:endParaRPr/>
          </a:p>
        </p:txBody>
      </p:sp>
      <p:sp>
        <p:nvSpPr>
          <p:cNvPr id="352" name="Google Shape;352;p45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Images</a:t>
            </a:r>
            <a:endParaRPr/>
          </a:p>
        </p:txBody>
      </p:sp>
      <p:sp>
        <p:nvSpPr>
          <p:cNvPr id="353" name="Google Shape;353;p45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Jūsų parašytas alternatyvus tekstas turėtų suteikti skaitytojui </a:t>
            </a:r>
            <a:r>
              <a:rPr lang="lt" b="1"/>
              <a:t>pakankamai </a:t>
            </a:r>
            <a:r>
              <a:rPr lang="lt"/>
              <a:t>informacijos, kad jis gerai suprastų, ką vaizdas </a:t>
            </a:r>
            <a:r>
              <a:rPr lang="lt" b="1"/>
              <a:t>perteikia</a:t>
            </a:r>
            <a:r>
              <a:rPr lang="lt"/>
              <a:t>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Tekstas </a:t>
            </a:r>
            <a:r>
              <a:rPr lang="lt">
                <a:solidFill>
                  <a:srgbClr val="FF094D"/>
                </a:solidFill>
              </a:rPr>
              <a:t>„Testuojama nuotrauka“, </a:t>
            </a:r>
            <a:r>
              <a:rPr lang="lt"/>
              <a:t>kaip minėta, anksčiau yra visiškai netinkamas. Daug geresnė alternatyva</a:t>
            </a:r>
            <a:r>
              <a:rPr lang="lt">
                <a:solidFill>
                  <a:srgbClr val="6AA84F"/>
                </a:solidFill>
              </a:rPr>
              <a:t> </a:t>
            </a:r>
            <a:r>
              <a:rPr lang="lt">
                <a:solidFill>
                  <a:srgbClr val="3ECE00"/>
                </a:solidFill>
              </a:rPr>
              <a:t>„Mano katės nuotrauka, kai ji yra supykusi“</a:t>
            </a:r>
            <a:r>
              <a:rPr lang="lt">
                <a:solidFill>
                  <a:srgbClr val="A8FF60"/>
                </a:solidFill>
              </a:rPr>
              <a:t>.</a:t>
            </a:r>
            <a:endParaRPr>
              <a:solidFill>
                <a:srgbClr val="A8FF60"/>
              </a:solidFill>
            </a:endParaRPr>
          </a:p>
        </p:txBody>
      </p:sp>
      <p:pic>
        <p:nvPicPr>
          <p:cNvPr id="354" name="Google Shape;354;p45"/>
          <p:cNvPicPr preferRelativeResize="0"/>
          <p:nvPr/>
        </p:nvPicPr>
        <p:blipFill rotWithShape="1">
          <a:blip r:embed="rId3">
            <a:alphaModFix/>
          </a:blip>
          <a:srcRect l="11839" r="8593"/>
          <a:stretch/>
        </p:blipFill>
        <p:spPr>
          <a:xfrm>
            <a:off x="4921500" y="1547691"/>
            <a:ext cx="3862200" cy="2730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Papildomi šaltiniai</a:t>
            </a:r>
            <a:endParaRPr/>
          </a:p>
        </p:txBody>
      </p:sp>
      <p:sp>
        <p:nvSpPr>
          <p:cNvPr id="360" name="Google Shape;360;p46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Images</a:t>
            </a:r>
            <a:endParaRPr/>
          </a:p>
        </p:txBody>
      </p:sp>
      <p:sp>
        <p:nvSpPr>
          <p:cNvPr id="361" name="Google Shape;361;p46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Daugiau apie prieinamumą neįgaliesiems galite rasti čia: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 u="sng">
                <a:solidFill>
                  <a:srgbClr val="12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https://developer.mozilla.org/en-US/docs/Learn/Accessibility</a:t>
            </a:r>
            <a:r>
              <a:rPr lang="lt">
                <a:solidFill>
                  <a:srgbClr val="1200FF"/>
                </a:solidFill>
              </a:rPr>
              <a:t> </a:t>
            </a:r>
            <a:endParaRPr>
              <a:solidFill>
                <a:srgbClr val="1200FF"/>
              </a:solidFill>
            </a:endParaRPr>
          </a:p>
        </p:txBody>
      </p:sp>
      <p:pic>
        <p:nvPicPr>
          <p:cNvPr id="362" name="Google Shape;36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575" y="3129650"/>
            <a:ext cx="4617000" cy="1748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Teksto žymėjimas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Kas yra HTML?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HTML tekstas</a:t>
            </a:r>
            <a:endParaRPr/>
          </a:p>
        </p:txBody>
      </p:sp>
      <p:sp>
        <p:nvSpPr>
          <p:cNvPr id="373" name="Google Shape;373;p48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Teksto žymėjimas</a:t>
            </a:r>
            <a:endParaRPr/>
          </a:p>
        </p:txBody>
      </p:sp>
      <p:sp>
        <p:nvSpPr>
          <p:cNvPr id="374" name="Google Shape;374;p48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tekstą gali sudaryti:</a:t>
            </a:r>
            <a:endParaRPr/>
          </a:p>
          <a:p>
            <a:pPr marL="457200" lvl="0" indent="-304800" algn="l" rtl="0">
              <a:spcBef>
                <a:spcPts val="800"/>
              </a:spcBef>
              <a:spcAft>
                <a:spcPts val="0"/>
              </a:spcAft>
              <a:buSzPts val="1200"/>
              <a:buAutoNum type="arabicPeriod"/>
            </a:pPr>
            <a:r>
              <a:rPr lang="lt"/>
              <a:t>Headings (antraštės)</a:t>
            </a:r>
            <a:endParaRPr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lt"/>
              <a:t>Paragraphs (pastraipos)</a:t>
            </a:r>
            <a:endParaRPr/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SzPts val="1200"/>
              <a:buAutoNum type="arabicPeriod"/>
            </a:pPr>
            <a:r>
              <a:rPr lang="lt"/>
              <a:t>Lists (sąrašai)</a:t>
            </a:r>
            <a:endParaRPr/>
          </a:p>
        </p:txBody>
      </p:sp>
      <p:pic>
        <p:nvPicPr>
          <p:cNvPr id="375" name="Google Shape;3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275" y="1547700"/>
            <a:ext cx="4002300" cy="2171400"/>
          </a:xfrm>
          <a:prstGeom prst="roundRect">
            <a:avLst>
              <a:gd name="adj" fmla="val 68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Headings (antraštės)</a:t>
            </a:r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Antraštės elementai leidžia nurodyti, kad tam tikros jūsų turinio dalys yra </a:t>
            </a:r>
            <a:r>
              <a:rPr lang="lt" sz="2500" b="1"/>
              <a:t>antraštės</a:t>
            </a:r>
            <a:r>
              <a:rPr lang="lt"/>
              <a:t> arba </a:t>
            </a:r>
            <a:r>
              <a:rPr lang="lt" sz="2100" b="1"/>
              <a:t>paantraštės</a:t>
            </a:r>
            <a:r>
              <a:rPr lang="lt"/>
              <a:t>. HTML dokumentai kaip ir knygos, gali turėti pagrindinį knygos pavadinimą, skyrių pavadinimus ir subtitrus. </a:t>
            </a:r>
            <a:endParaRPr/>
          </a:p>
        </p:txBody>
      </p:sp>
      <p:sp>
        <p:nvSpPr>
          <p:cNvPr id="382" name="Google Shape;382;p49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Teksto žymėjimas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Headings (antraštės)</a:t>
            </a:r>
            <a:endParaRPr/>
          </a:p>
        </p:txBody>
      </p:sp>
      <p:sp>
        <p:nvSpPr>
          <p:cNvPr id="388" name="Google Shape;388;p50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yra 6 antraštės lygiai.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lt"/>
              <a:t> –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&lt;h6&gt;</a:t>
            </a:r>
            <a:endParaRPr>
              <a:solidFill>
                <a:schemeClr val="dk2"/>
              </a:solidFill>
              <a:highlight>
                <a:schemeClr val="lt2"/>
              </a:highlight>
            </a:endParaRPr>
          </a:p>
        </p:txBody>
      </p:sp>
      <p:sp>
        <p:nvSpPr>
          <p:cNvPr id="389" name="Google Shape;389;p50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Teksto žymėjimas</a:t>
            </a:r>
            <a:endParaRPr/>
          </a:p>
        </p:txBody>
      </p:sp>
      <p:sp>
        <p:nvSpPr>
          <p:cNvPr id="390" name="Google Shape;390;p50"/>
          <p:cNvSpPr/>
          <p:nvPr/>
        </p:nvSpPr>
        <p:spPr>
          <a:xfrm>
            <a:off x="3611400" y="3815450"/>
            <a:ext cx="5172300" cy="1062600"/>
          </a:xfrm>
          <a:prstGeom prst="roundRect">
            <a:avLst>
              <a:gd name="adj" fmla="val 16667"/>
            </a:avLst>
          </a:prstGeom>
          <a:solidFill>
            <a:srgbClr val="B3AEFF"/>
          </a:solidFill>
          <a:ln w="19050" cap="flat" cmpd="sng">
            <a:solidFill>
              <a:srgbClr val="12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 b="1">
                <a:solidFill>
                  <a:srgbClr val="1200FF"/>
                </a:solidFill>
              </a:rPr>
              <a:t>Pastaba</a:t>
            </a:r>
            <a:r>
              <a:rPr lang="lt" sz="1200">
                <a:solidFill>
                  <a:srgbClr val="1200FF"/>
                </a:solidFill>
              </a:rPr>
              <a:t>: viskas, kas HTML yra tarp </a:t>
            </a:r>
            <a:r>
              <a:rPr lang="lt" sz="1200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&lt;!--</a:t>
            </a:r>
            <a:r>
              <a:rPr lang="lt" sz="1200">
                <a:solidFill>
                  <a:srgbClr val="1200FF"/>
                </a:solidFill>
              </a:rPr>
              <a:t> ir </a:t>
            </a:r>
            <a:r>
              <a:rPr lang="lt" sz="1200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--&gt;</a:t>
            </a:r>
            <a:r>
              <a:rPr lang="lt" sz="1200">
                <a:solidFill>
                  <a:srgbClr val="1200FF"/>
                </a:solidFill>
              </a:rPr>
              <a:t>, yra HTML </a:t>
            </a:r>
            <a:r>
              <a:rPr lang="lt" sz="1200" b="1">
                <a:solidFill>
                  <a:srgbClr val="1200FF"/>
                </a:solidFill>
              </a:rPr>
              <a:t>komentaras</a:t>
            </a:r>
            <a:r>
              <a:rPr lang="lt" sz="1200">
                <a:solidFill>
                  <a:srgbClr val="1200FF"/>
                </a:solidFill>
              </a:rPr>
              <a:t>. Naršyklė nepaiso komentarų. Kitaip tariant, jie nėra matomi puslapyje – </a:t>
            </a:r>
            <a:r>
              <a:rPr lang="lt" sz="1200" b="1">
                <a:solidFill>
                  <a:srgbClr val="1200FF"/>
                </a:solidFill>
              </a:rPr>
              <a:t>tik kode</a:t>
            </a:r>
            <a:r>
              <a:rPr lang="lt" sz="1200">
                <a:solidFill>
                  <a:srgbClr val="1200FF"/>
                </a:solidFill>
              </a:rPr>
              <a:t>. HTML komentarai yra būdas parašyti naudingų pastabų apie savo kodą ar logiką.</a:t>
            </a:r>
            <a:endParaRPr sz="1200">
              <a:solidFill>
                <a:srgbClr val="1200FF"/>
              </a:solidFill>
            </a:endParaRPr>
          </a:p>
        </p:txBody>
      </p:sp>
      <p:sp>
        <p:nvSpPr>
          <p:cNvPr id="391" name="Google Shape;391;p50"/>
          <p:cNvSpPr/>
          <p:nvPr/>
        </p:nvSpPr>
        <p:spPr>
          <a:xfrm>
            <a:off x="4921500" y="1547700"/>
            <a:ext cx="3862200" cy="1179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 sz="1100">
                <a:solidFill>
                  <a:srgbClr val="7C7C7C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&lt;!-- 4 heading lygiai: --&gt;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Pagrindinis pavadinimas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&lt;h2&gt;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Pagrindinė antraštė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&lt;/h2&gt;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&lt;h3&gt;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Paantraštė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&lt;/h3&gt;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&lt;h4&gt;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Pa-paantraštė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&lt;/h4&gt;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>
            <a:spLocks noGrp="1"/>
          </p:cNvSpPr>
          <p:nvPr>
            <p:ph type="body" idx="4294967295"/>
          </p:nvPr>
        </p:nvSpPr>
        <p:spPr>
          <a:xfrm>
            <a:off x="195900" y="1386975"/>
            <a:ext cx="3862200" cy="1356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lt" sz="1400">
                <a:solidFill>
                  <a:srgbClr val="7C7C7C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&lt;!-- 4 heading lygiai: --&gt;</a:t>
            </a:r>
            <a:br>
              <a:rPr lang="lt" sz="14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4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lt" sz="14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Pagrindinis pavadinimas</a:t>
            </a:r>
            <a:r>
              <a:rPr lang="lt" sz="14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br>
              <a:rPr lang="lt" sz="14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4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&lt;h2&gt;</a:t>
            </a:r>
            <a:r>
              <a:rPr lang="lt" sz="14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Pagrindinė antraštė</a:t>
            </a:r>
            <a:r>
              <a:rPr lang="lt" sz="14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&lt;/h2&gt;</a:t>
            </a:r>
            <a:br>
              <a:rPr lang="lt" sz="14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4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&lt;h3&gt;</a:t>
            </a:r>
            <a:r>
              <a:rPr lang="lt" sz="14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Paantraštė</a:t>
            </a:r>
            <a:r>
              <a:rPr lang="lt" sz="14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&lt;/h3&gt;</a:t>
            </a:r>
            <a:br>
              <a:rPr lang="lt" sz="14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4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&lt;h4&gt;</a:t>
            </a:r>
            <a:r>
              <a:rPr lang="lt" sz="14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Pa-paantraštė</a:t>
            </a:r>
            <a:r>
              <a:rPr lang="lt" sz="14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&lt;/h4&gt;</a:t>
            </a:r>
            <a:endParaRPr sz="1400"/>
          </a:p>
        </p:txBody>
      </p:sp>
      <p:sp>
        <p:nvSpPr>
          <p:cNvPr id="397" name="Google Shape;397;p51"/>
          <p:cNvSpPr txBox="1"/>
          <p:nvPr/>
        </p:nvSpPr>
        <p:spPr>
          <a:xfrm>
            <a:off x="4661275" y="1386975"/>
            <a:ext cx="3750600" cy="18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lt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Pagrindinis pavadinimas</a:t>
            </a: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lt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Pagrindinė antraštė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lt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Paantraštė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lt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Pa-paantraštė</a:t>
            </a:r>
            <a:endParaRPr sz="1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Paragraphs (pastraipos)</a:t>
            </a:r>
            <a:endParaRPr/>
          </a:p>
        </p:txBody>
      </p:sp>
      <p:sp>
        <p:nvSpPr>
          <p:cNvPr id="403" name="Google Shape;403;p52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/>
              <a:t> elementai yra skirti teksto pastraipoms talpinti; dažnai naudosite šiuos elementus žymėdami</a:t>
            </a:r>
            <a:r>
              <a:rPr lang="lt" b="1"/>
              <a:t> įprastą teksto turinį</a:t>
            </a:r>
            <a:r>
              <a:rPr lang="lt"/>
              <a:t>:</a:t>
            </a:r>
            <a:endParaRPr/>
          </a:p>
        </p:txBody>
      </p:sp>
      <p:sp>
        <p:nvSpPr>
          <p:cNvPr id="404" name="Google Shape;404;p52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Teksto žymėjimas</a:t>
            </a:r>
            <a:endParaRPr/>
          </a:p>
        </p:txBody>
      </p:sp>
      <p:sp>
        <p:nvSpPr>
          <p:cNvPr id="405" name="Google Shape;405;p52"/>
          <p:cNvSpPr/>
          <p:nvPr/>
        </p:nvSpPr>
        <p:spPr>
          <a:xfrm>
            <a:off x="4921500" y="1547700"/>
            <a:ext cx="3862200" cy="526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Tiesiog tekstas.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3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Lists (sąrašai)</a:t>
            </a:r>
            <a:endParaRPr/>
          </a:p>
        </p:txBody>
      </p:sp>
      <p:sp>
        <p:nvSpPr>
          <p:cNvPr id="411" name="Google Shape;411;p53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Sąrašo žymėjimas visada susideda iš </a:t>
            </a:r>
            <a:r>
              <a:rPr lang="lt" b="1"/>
              <a:t>mažiausiai 2 elementų </a:t>
            </a:r>
            <a:r>
              <a:rPr lang="lt"/>
              <a:t>(sąrašo tipo nurodymo ir sąrašo elementų).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Sąrašai gali būti:</a:t>
            </a:r>
            <a:endParaRPr/>
          </a:p>
          <a:p>
            <a:pPr marL="457200" lvl="0" indent="-304800" algn="l" rtl="0">
              <a:spcBef>
                <a:spcPts val="800"/>
              </a:spcBef>
              <a:spcAft>
                <a:spcPts val="0"/>
              </a:spcAft>
              <a:buSzPts val="1200"/>
              <a:buChar char="❏"/>
            </a:pPr>
            <a:r>
              <a:rPr lang="lt"/>
              <a:t>surūšiuoti (</a:t>
            </a:r>
            <a:r>
              <a:rPr lang="lt" i="1"/>
              <a:t>angl. ordered</a:t>
            </a:r>
            <a:r>
              <a:rPr lang="lt"/>
              <a:t>)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lt"/>
              <a:t>nerūšiuoti (</a:t>
            </a:r>
            <a:r>
              <a:rPr lang="lt" i="1"/>
              <a:t>angl. unordered</a:t>
            </a:r>
            <a:r>
              <a:rPr lang="lt"/>
              <a:t>)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53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Teksto žymėjimas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4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 b="1"/>
              <a:t>Un</a:t>
            </a:r>
            <a:r>
              <a:rPr lang="lt"/>
              <a:t>ordered list</a:t>
            </a:r>
            <a:endParaRPr/>
          </a:p>
        </p:txBody>
      </p:sp>
      <p:sp>
        <p:nvSpPr>
          <p:cNvPr id="418" name="Google Shape;418;p54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Unordered sąrašai taikomi tada, kai tvarka nesvarbi, pvz., pirkinių sąrašas. Jie aprašyti į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&lt;ul&gt;</a:t>
            </a:r>
            <a:r>
              <a:rPr lang="lt"/>
              <a:t> elementą.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&lt;ul&gt;</a:t>
            </a:r>
            <a:r>
              <a:rPr lang="lt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lt"/>
              <a:t>nuo žodžių </a:t>
            </a:r>
            <a:r>
              <a:rPr lang="lt" b="1"/>
              <a:t>u</a:t>
            </a:r>
            <a:r>
              <a:rPr lang="lt"/>
              <a:t>nordered </a:t>
            </a:r>
            <a:r>
              <a:rPr lang="lt" b="1"/>
              <a:t>l</a:t>
            </a:r>
            <a:r>
              <a:rPr lang="lt"/>
              <a:t>ist</a:t>
            </a:r>
            <a:endParaRPr/>
          </a:p>
        </p:txBody>
      </p:sp>
      <p:sp>
        <p:nvSpPr>
          <p:cNvPr id="419" name="Google Shape;419;p54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Teksto žymėjimas</a:t>
            </a:r>
            <a:endParaRPr/>
          </a:p>
        </p:txBody>
      </p:sp>
      <p:pic>
        <p:nvPicPr>
          <p:cNvPr id="420" name="Google Shape;4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488" y="1547688"/>
            <a:ext cx="2733600" cy="1628700"/>
          </a:xfrm>
          <a:prstGeom prst="roundRect">
            <a:avLst>
              <a:gd name="adj" fmla="val 92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5"/>
          <p:cNvSpPr txBox="1"/>
          <p:nvPr/>
        </p:nvSpPr>
        <p:spPr>
          <a:xfrm>
            <a:off x="203600" y="837000"/>
            <a:ext cx="3740100" cy="3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solidFill>
                  <a:srgbClr val="7C7C7C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b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&lt;html&gt;</a:t>
            </a:r>
            <a:b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&lt;head&gt;</a:t>
            </a:r>
            <a:b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Puslapio pavadinimas</a:t>
            </a: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&lt;/title&gt;</a:t>
            </a:r>
            <a:b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&lt;/head&gt;</a:t>
            </a:r>
            <a:b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&lt;body&gt;</a:t>
            </a:r>
            <a:b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&lt;h3&gt;</a:t>
            </a: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Pirkinių sąrašas</a:t>
            </a: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&lt;/h3&gt;</a:t>
            </a:r>
            <a:b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&lt;ul&gt;</a:t>
            </a:r>
            <a:b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Duona</a:t>
            </a: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&lt;/li&gt;</a:t>
            </a:r>
            <a:b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Pienas</a:t>
            </a: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&lt;/li&gt;</a:t>
            </a:r>
            <a:b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Kačių maistas</a:t>
            </a: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&lt;/li&gt;</a:t>
            </a:r>
            <a:b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&lt;/ul&gt;</a:t>
            </a:r>
            <a:b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&lt;/body&gt;</a:t>
            </a:r>
            <a:b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200"/>
          </a:p>
        </p:txBody>
      </p:sp>
      <p:pic>
        <p:nvPicPr>
          <p:cNvPr id="426" name="Google Shape;4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473" y="1044073"/>
            <a:ext cx="2206050" cy="13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6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Ordered list</a:t>
            </a:r>
            <a:endParaRPr/>
          </a:p>
        </p:txBody>
      </p:sp>
      <p:sp>
        <p:nvSpPr>
          <p:cNvPr id="432" name="Google Shape;432;p56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/>
              <a:t>Ordered sąrašai skirti sąrašams, kuriuose elementų</a:t>
            </a:r>
            <a:r>
              <a:rPr lang="lt" b="1"/>
              <a:t> tvarka yra svarbi</a:t>
            </a:r>
            <a:r>
              <a:rPr lang="lt"/>
              <a:t>, pvz., receptas. Jie aprašyti į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&lt;ol&gt;</a:t>
            </a:r>
            <a:r>
              <a:rPr lang="lt"/>
              <a:t> elementą.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Kiekvienas sąrašo elementas yra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lt"/>
              <a:t> (</a:t>
            </a:r>
            <a:r>
              <a:rPr lang="lt" b="1"/>
              <a:t>l</a:t>
            </a:r>
            <a:r>
              <a:rPr lang="lt"/>
              <a:t>ist </a:t>
            </a:r>
            <a:r>
              <a:rPr lang="lt" b="1"/>
              <a:t>i</a:t>
            </a:r>
            <a:r>
              <a:rPr lang="lt"/>
              <a:t>tem-sąrašo elementas) elemente.</a:t>
            </a:r>
            <a:endParaRPr/>
          </a:p>
        </p:txBody>
      </p:sp>
      <p:sp>
        <p:nvSpPr>
          <p:cNvPr id="433" name="Google Shape;433;p56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Teksto žymėjimas</a:t>
            </a:r>
            <a:endParaRPr/>
          </a:p>
        </p:txBody>
      </p:sp>
      <p:pic>
        <p:nvPicPr>
          <p:cNvPr id="434" name="Google Shape;4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488" y="1547688"/>
            <a:ext cx="2771700" cy="2105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7"/>
          <p:cNvSpPr txBox="1"/>
          <p:nvPr/>
        </p:nvSpPr>
        <p:spPr>
          <a:xfrm>
            <a:off x="203600" y="837000"/>
            <a:ext cx="3740100" cy="3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solidFill>
                  <a:srgbClr val="7C7C7C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b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&lt;html&gt;</a:t>
            </a:r>
            <a:b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&lt;head&gt;</a:t>
            </a:r>
            <a:b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Puslapio pavadinimas</a:t>
            </a: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&lt;/title&gt;</a:t>
            </a:r>
            <a:b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&lt;/head&gt;</a:t>
            </a:r>
            <a:b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&lt;body&gt;</a:t>
            </a:r>
            <a:b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&lt;h3&gt;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Blynų receptas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&lt;/h3&gt;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100">
              <a:solidFill>
                <a:srgbClr val="F8F8F8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&lt;ol&gt;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Išplakti kiaušinius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&lt;/li&gt;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Įpilti pieno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&lt;/li&gt;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Suberti miltus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&lt;/li&gt;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&lt;/ol&gt;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Ir t.t.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&lt;/p&gt;</a:t>
            </a:r>
            <a:b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&lt;/body&gt;</a:t>
            </a:r>
            <a:br>
              <a:rPr lang="lt" sz="12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2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200"/>
          </a:p>
        </p:txBody>
      </p:sp>
      <p:pic>
        <p:nvPicPr>
          <p:cNvPr id="440" name="Google Shape;4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888" y="836988"/>
            <a:ext cx="277177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Ką reiškia HTML ?</a:t>
            </a:r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Kas yra HTML?</a:t>
            </a:r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(</a:t>
            </a:r>
            <a:r>
              <a:rPr lang="lt" b="1"/>
              <a:t>H</a:t>
            </a:r>
            <a:r>
              <a:rPr lang="lt"/>
              <a:t>yper</a:t>
            </a:r>
            <a:r>
              <a:rPr lang="lt" b="1"/>
              <a:t>t</a:t>
            </a:r>
            <a:r>
              <a:rPr lang="lt"/>
              <a:t>ext </a:t>
            </a:r>
            <a:r>
              <a:rPr lang="lt" b="1"/>
              <a:t>M</a:t>
            </a:r>
            <a:r>
              <a:rPr lang="lt"/>
              <a:t>arkup </a:t>
            </a:r>
            <a:r>
              <a:rPr lang="lt" b="1"/>
              <a:t>L</a:t>
            </a:r>
            <a:r>
              <a:rPr lang="lt"/>
              <a:t>anguage)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yra </a:t>
            </a:r>
            <a:r>
              <a:rPr lang="lt" i="1"/>
              <a:t>kalba</a:t>
            </a:r>
            <a:r>
              <a:rPr lang="lt"/>
              <a:t>, kuri naudojama aprašyti puslapio turinį ir jo struktūrą.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0525" y="2734825"/>
            <a:ext cx="2143176" cy="214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Links (nuorodos)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9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Links (nuorodos)</a:t>
            </a:r>
            <a:endParaRPr/>
          </a:p>
        </p:txBody>
      </p:sp>
      <p:sp>
        <p:nvSpPr>
          <p:cNvPr id="451" name="Google Shape;451;p59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Links (nuorodos)</a:t>
            </a:r>
            <a:endParaRPr/>
          </a:p>
        </p:txBody>
      </p:sp>
      <p:sp>
        <p:nvSpPr>
          <p:cNvPr id="452" name="Google Shape;452;p59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Nuorodos yra labai svarbios – dėl jų web’as tampa web’u! Norėdami pridėti nuorodą, turime naudoti paprastą elementą -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&lt;a&gt;</a:t>
            </a:r>
            <a:r>
              <a:rPr lang="lt"/>
              <a:t> (anchor-inkaras).</a:t>
            </a:r>
            <a:endParaRPr/>
          </a:p>
        </p:txBody>
      </p:sp>
      <p:sp>
        <p:nvSpPr>
          <p:cNvPr id="453" name="Google Shape;453;p59"/>
          <p:cNvSpPr txBox="1">
            <a:spLocks noGrp="1"/>
          </p:cNvSpPr>
          <p:nvPr>
            <p:ph type="body" idx="3"/>
          </p:nvPr>
        </p:nvSpPr>
        <p:spPr>
          <a:xfrm>
            <a:off x="49215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 b="1"/>
              <a:t>Norėdami paversti tekstą į nuorodą, turite atlikti vos 4 žingsnius.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0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1 žingsnis</a:t>
            </a:r>
            <a:endParaRPr/>
          </a:p>
        </p:txBody>
      </p:sp>
      <p:sp>
        <p:nvSpPr>
          <p:cNvPr id="459" name="Google Shape;459;p60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Links (nuorodos)</a:t>
            </a:r>
            <a:endParaRPr/>
          </a:p>
        </p:txBody>
      </p:sp>
      <p:sp>
        <p:nvSpPr>
          <p:cNvPr id="460" name="Google Shape;460;p60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 b="1"/>
              <a:t>Pasirinkite tekstą</a:t>
            </a:r>
            <a:r>
              <a:rPr lang="lt"/>
              <a:t>, kurį paversite nuorodą. Pavyzdyje pasirinkome tekstą „Čia“.</a:t>
            </a:r>
            <a:endParaRPr/>
          </a:p>
        </p:txBody>
      </p:sp>
      <p:pic>
        <p:nvPicPr>
          <p:cNvPr id="461" name="Google Shape;4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488" y="1547688"/>
            <a:ext cx="2657400" cy="3019500"/>
          </a:xfrm>
          <a:prstGeom prst="roundRect">
            <a:avLst>
              <a:gd name="adj" fmla="val 1215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1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2 žingsnis</a:t>
            </a:r>
            <a:endParaRPr/>
          </a:p>
        </p:txBody>
      </p:sp>
      <p:sp>
        <p:nvSpPr>
          <p:cNvPr id="467" name="Google Shape;467;p61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Links (nuorodos)</a:t>
            </a:r>
            <a:endParaRPr/>
          </a:p>
        </p:txBody>
      </p:sp>
      <p:sp>
        <p:nvSpPr>
          <p:cNvPr id="468" name="Google Shape;468;p61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Aprašykite tekstą į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&lt;a&gt;</a:t>
            </a:r>
            <a:r>
              <a:rPr lang="lt"/>
              <a:t> elementą, kaip parodyta toliau:</a:t>
            </a:r>
            <a:endParaRPr/>
          </a:p>
        </p:txBody>
      </p:sp>
      <p:sp>
        <p:nvSpPr>
          <p:cNvPr id="469" name="Google Shape;469;p61"/>
          <p:cNvSpPr/>
          <p:nvPr/>
        </p:nvSpPr>
        <p:spPr>
          <a:xfrm>
            <a:off x="4921500" y="1547700"/>
            <a:ext cx="3862200" cy="526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&lt;a&gt;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Čia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&lt;/a&gt;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2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3 žingsnis</a:t>
            </a:r>
            <a:endParaRPr/>
          </a:p>
        </p:txBody>
      </p:sp>
      <p:sp>
        <p:nvSpPr>
          <p:cNvPr id="475" name="Google Shape;475;p62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Links (nuorodos)</a:t>
            </a:r>
            <a:endParaRPr/>
          </a:p>
        </p:txBody>
      </p:sp>
      <p:sp>
        <p:nvSpPr>
          <p:cNvPr id="476" name="Google Shape;476;p62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Suteikite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&lt;a&gt;</a:t>
            </a:r>
            <a:r>
              <a:rPr lang="lt"/>
              <a:t> elementui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lt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lt"/>
              <a:t>atributą, kaip parodyta toliau:</a:t>
            </a:r>
            <a:endParaRPr/>
          </a:p>
        </p:txBody>
      </p:sp>
      <p:sp>
        <p:nvSpPr>
          <p:cNvPr id="477" name="Google Shape;477;p62"/>
          <p:cNvSpPr/>
          <p:nvPr/>
        </p:nvSpPr>
        <p:spPr>
          <a:xfrm>
            <a:off x="4921500" y="1547700"/>
            <a:ext cx="3862200" cy="526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&lt;a href=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Čia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&lt;/a&gt;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3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4 žingsnis</a:t>
            </a:r>
            <a:endParaRPr/>
          </a:p>
        </p:txBody>
      </p:sp>
      <p:sp>
        <p:nvSpPr>
          <p:cNvPr id="483" name="Google Shape;483;p63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Links (nuorodos)</a:t>
            </a:r>
            <a:endParaRPr/>
          </a:p>
        </p:txBody>
      </p:sp>
      <p:sp>
        <p:nvSpPr>
          <p:cNvPr id="484" name="Google Shape;484;p63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Įveskite šio atributo reikšmę - web adresas (nuorodą, kurią norite suteikti):</a:t>
            </a:r>
            <a:endParaRPr/>
          </a:p>
        </p:txBody>
      </p:sp>
      <p:sp>
        <p:nvSpPr>
          <p:cNvPr id="485" name="Google Shape;485;p63"/>
          <p:cNvSpPr/>
          <p:nvPr/>
        </p:nvSpPr>
        <p:spPr>
          <a:xfrm>
            <a:off x="4921500" y="1547700"/>
            <a:ext cx="3862200" cy="844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&lt;a href=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lt" sz="1100">
                <a:solidFill>
                  <a:schemeClr val="accent6"/>
                </a:solidFill>
                <a:highlight>
                  <a:schemeClr val="dk1"/>
                </a:highlight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https://www.beatosvirtuve.lt/receptai/savaitgalio-blynai/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Čia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&lt;/a&gt;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4"/>
          <p:cNvSpPr txBox="1"/>
          <p:nvPr/>
        </p:nvSpPr>
        <p:spPr>
          <a:xfrm>
            <a:off x="160725" y="589350"/>
            <a:ext cx="4040100" cy="39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900">
                <a:solidFill>
                  <a:srgbClr val="7C7C7C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&lt;html&gt;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&lt;head&gt;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Puslapio pavadinimas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&lt;/title&gt;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&lt;/head&gt;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&lt;body&gt;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&lt;h3&gt;</a:t>
            </a: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Blynų receptas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&lt;/h3&gt;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&lt;ol&gt;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Išplakti kiaušinius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&lt;/li&gt;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Įpilti pieno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&lt;/li&gt;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Suberti miltus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&lt;/li&gt;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&lt;/ol&gt;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Ir t.t.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&lt;/p&gt;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&lt;p&gt;&lt;strong&gt;</a:t>
            </a: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Pilnas blynų receptas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&lt;/strong&gt;&lt;/p&gt;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&lt;a href=</a:t>
            </a:r>
            <a:r>
              <a:rPr lang="lt" sz="9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"https://www.beatosvirtuve.lt/receptai/savaitgalio-blynai/"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Čia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&lt;/a&gt;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&lt;/body&gt;</a:t>
            </a:r>
            <a:br>
              <a:rPr lang="lt" sz="9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9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900"/>
          </a:p>
        </p:txBody>
      </p:sp>
      <p:pic>
        <p:nvPicPr>
          <p:cNvPr id="491" name="Google Shape;49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725" y="589350"/>
            <a:ext cx="2181375" cy="25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7451" y="2789725"/>
            <a:ext cx="2746500" cy="2353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493" name="Google Shape;493;p64"/>
          <p:cNvCxnSpPr>
            <a:endCxn id="492" idx="1"/>
          </p:cNvCxnSpPr>
          <p:nvPr/>
        </p:nvCxnSpPr>
        <p:spPr>
          <a:xfrm>
            <a:off x="5015051" y="2958325"/>
            <a:ext cx="1382400" cy="1008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Kas yra HTML?</a:t>
            </a:r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Kas yra HTML?</a:t>
            </a:r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susideda iš daugybės elementų, kurie naudojami skirtingoms turinio dalims įterpti.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Elemento viduje gali būti tekstas bei kiti elementai (nuorodą, iliustracija ir t.t.).</a:t>
            </a:r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500" y="1547711"/>
            <a:ext cx="3862200" cy="2172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Pavyzdys</a:t>
            </a:r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Kas yra HTML?</a:t>
            </a:r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9726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Įsivaizduokite, kad turime puslapyje atvaizduoti šį tekstą: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 sz="2500" b="1"/>
              <a:t>Čia yra antraštė</a:t>
            </a:r>
            <a:endParaRPr sz="25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O čia yra pastraipa.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body" idx="3"/>
          </p:nvPr>
        </p:nvSpPr>
        <p:spPr>
          <a:xfrm>
            <a:off x="4332875" y="1547700"/>
            <a:ext cx="44508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Dabar turime tai užrašyti taip, kad žymėjimas atitiktų HTML kalbą ir naršyklė suprastų ką reikia atvaizduoti. Tam turime turinį įdėti į HTML žymas (angl. tags).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Antraštė (angl. heading) nuo šio žodžio atitinkamai -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endParaRPr>
              <a:solidFill>
                <a:schemeClr val="dk2"/>
              </a:solidFill>
              <a:highlight>
                <a:schemeClr val="lt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Pastraipa (angl. paragraph) nuo šio žodžio atitinkamai -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/>
        </p:nvSpPr>
        <p:spPr>
          <a:xfrm>
            <a:off x="192875" y="707250"/>
            <a:ext cx="35793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7C7C7C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&lt;html&gt;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&lt;head&gt;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Mano puslapio pavadinimas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&lt;/title&gt;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&lt;/head&gt;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&lt;body&gt;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Čia yra antraštė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 čia pastraipa.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&lt;/p&gt;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&lt;/body&gt;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100" y="1211578"/>
            <a:ext cx="4242650" cy="15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Kodo paaiškinimas</a:t>
            </a:r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body" idx="1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Kas yra HTML?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body" idx="2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Deklaracija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r>
              <a:rPr lang="lt"/>
              <a:t> apibrėžia, kad šis dokumentas yra HTML5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Elementas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&lt;html&gt;</a:t>
            </a:r>
            <a:r>
              <a:rPr lang="lt"/>
              <a:t> yra pagrindinis HTML puslapio elementas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Elemente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&lt;head&gt;</a:t>
            </a:r>
            <a:r>
              <a:rPr lang="lt"/>
              <a:t> yra metainformacija apie HTML puslapį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Elementas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lang="lt"/>
              <a:t> nurodo HTML puslapio pavadinimą (kuris rodomas naršyklės pavadinimo juostoje arba puslapio skirtuke)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Elemente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&lt;body&gt;</a:t>
            </a:r>
            <a:r>
              <a:rPr lang="lt"/>
              <a:t> nurodomas visas dokumento turinys (pvz. antraštės, pastraipos, nuotraukos, hipersaitai, lentelės, sąrašai, ir t.t.)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lt"/>
              <a:t>Elementas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lt"/>
              <a:t> apibrėžia didelę antraštę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Elementas </a:t>
            </a:r>
            <a:r>
              <a:rPr lang="lt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/>
              <a:t> apibrėžia pastraipą</a:t>
            </a: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4921500" y="1547700"/>
            <a:ext cx="3862200" cy="2358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 sz="1100">
                <a:solidFill>
                  <a:srgbClr val="7C7C7C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&lt;html&gt;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&lt;head&gt;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Mano puslapio pavadinimas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&lt;/title&gt;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&lt;/head&gt;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&lt;body&gt;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Čia yra antraštė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 čia pastraipa.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&lt;/p&gt;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&lt;/body&gt;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HTML elementas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 Academy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3B5FC0EC3E094592C9355F97637A24" ma:contentTypeVersion="9" ma:contentTypeDescription="Create a new document." ma:contentTypeScope="" ma:versionID="50a8bb7161e14a42f1b94f63868bb434">
  <xsd:schema xmlns:xsd="http://www.w3.org/2001/XMLSchema" xmlns:xs="http://www.w3.org/2001/XMLSchema" xmlns:p="http://schemas.microsoft.com/office/2006/metadata/properties" xmlns:ns2="1affbe40-c657-4e64-b660-399cda246aec" xmlns:ns3="895e666c-69ac-4624-9419-2d41f1ff5720" targetNamespace="http://schemas.microsoft.com/office/2006/metadata/properties" ma:root="true" ma:fieldsID="cd1bc6e6f388c851c26175a75c3a92f8" ns2:_="" ns3:_="">
    <xsd:import namespace="1affbe40-c657-4e64-b660-399cda246aec"/>
    <xsd:import namespace="895e666c-69ac-4624-9419-2d41f1ff57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ffbe40-c657-4e64-b660-399cda246a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1f00a109-fcd0-44f6-b988-7507babe269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5e666c-69ac-4624-9419-2d41f1ff572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c0ddc25-8fde-495f-9ce8-97d40d8ab060}" ma:internalName="TaxCatchAll" ma:showField="CatchAllData" ma:web="895e666c-69ac-4624-9419-2d41f1ff572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affbe40-c657-4e64-b660-399cda246aec">
      <Terms xmlns="http://schemas.microsoft.com/office/infopath/2007/PartnerControls"/>
    </lcf76f155ced4ddcb4097134ff3c332f>
    <TaxCatchAll xmlns="895e666c-69ac-4624-9419-2d41f1ff5720" xsi:nil="true"/>
  </documentManagement>
</p:properties>
</file>

<file path=customXml/itemProps1.xml><?xml version="1.0" encoding="utf-8"?>
<ds:datastoreItem xmlns:ds="http://schemas.openxmlformats.org/officeDocument/2006/customXml" ds:itemID="{B9C26058-0C5A-4898-A3D0-74B4B502C75F}"/>
</file>

<file path=customXml/itemProps2.xml><?xml version="1.0" encoding="utf-8"?>
<ds:datastoreItem xmlns:ds="http://schemas.openxmlformats.org/officeDocument/2006/customXml" ds:itemID="{8C76A008-E249-4275-B095-9933A3C17D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EA039E-B8F3-449A-9B4B-658BAD3EE808}">
  <ds:schemaRefs>
    <ds:schemaRef ds:uri="http://purl.org/dc/dcmitype/"/>
    <ds:schemaRef ds:uri="http://schemas.microsoft.com/office/2006/metadata/properties"/>
    <ds:schemaRef ds:uri="http://purl.org/dc/terms/"/>
    <ds:schemaRef ds:uri="http://www.w3.org/XML/1998/namespace"/>
    <ds:schemaRef ds:uri="b23b1634-b50f-47b2-ad91-4834a1043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2159</Words>
  <Application>Microsoft Macintosh PowerPoint</Application>
  <PresentationFormat>On-screen Show (16:9)</PresentationFormat>
  <Paragraphs>188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Consolas</vt:lpstr>
      <vt:lpstr>Overpass</vt:lpstr>
      <vt:lpstr>Montserrat</vt:lpstr>
      <vt:lpstr>Times New Roman</vt:lpstr>
      <vt:lpstr>Code Academy Template</vt:lpstr>
      <vt:lpstr>HTML Pagrindai</vt:lpstr>
      <vt:lpstr>PowerPoint Presentation</vt:lpstr>
      <vt:lpstr>Kas yra HTML?</vt:lpstr>
      <vt:lpstr>Ką reiškia HTML ?</vt:lpstr>
      <vt:lpstr>Kas yra HTML?</vt:lpstr>
      <vt:lpstr>Pavyzdys</vt:lpstr>
      <vt:lpstr>PowerPoint Presentation</vt:lpstr>
      <vt:lpstr>Kodo paaiškinimas</vt:lpstr>
      <vt:lpstr>HTML elementas</vt:lpstr>
      <vt:lpstr>Kas yra HTML elementas?</vt:lpstr>
      <vt:lpstr>Dar truputį plačiau apie HTML elementą</vt:lpstr>
      <vt:lpstr>HTML elemento atributai</vt:lpstr>
      <vt:lpstr>HTML elemento atributai</vt:lpstr>
      <vt:lpstr>Atributas visada turi turėti</vt:lpstr>
      <vt:lpstr>Elementų apjungimas  (angl. nesting)</vt:lpstr>
      <vt:lpstr>Elementų nestinimas</vt:lpstr>
      <vt:lpstr>PowerPoint Presentation</vt:lpstr>
      <vt:lpstr>Atminkite!</vt:lpstr>
      <vt:lpstr>Atminkite!</vt:lpstr>
      <vt:lpstr>Tušti elementai</vt:lpstr>
      <vt:lpstr>Tušti elementai</vt:lpstr>
      <vt:lpstr>Images</vt:lpstr>
      <vt:lpstr>Images</vt:lpstr>
      <vt:lpstr>Alternatyvus tekstas</vt:lpstr>
      <vt:lpstr>1 priežastis</vt:lpstr>
      <vt:lpstr>2 priežastis</vt:lpstr>
      <vt:lpstr>Alternatyvus tekstas</vt:lpstr>
      <vt:lpstr>Papildomi šaltiniai</vt:lpstr>
      <vt:lpstr>Teksto žymėjimas</vt:lpstr>
      <vt:lpstr>HTML tekstas</vt:lpstr>
      <vt:lpstr>Headings (antraštės)</vt:lpstr>
      <vt:lpstr>Headings (antraštės)</vt:lpstr>
      <vt:lpstr>PowerPoint Presentation</vt:lpstr>
      <vt:lpstr>Paragraphs (pastraipos)</vt:lpstr>
      <vt:lpstr>Lists (sąrašai)</vt:lpstr>
      <vt:lpstr>Unordered list</vt:lpstr>
      <vt:lpstr>PowerPoint Presentation</vt:lpstr>
      <vt:lpstr>Ordered list</vt:lpstr>
      <vt:lpstr>PowerPoint Presentation</vt:lpstr>
      <vt:lpstr>Links (nuorodos)</vt:lpstr>
      <vt:lpstr>Links (nuorodos)</vt:lpstr>
      <vt:lpstr>1 žingsnis</vt:lpstr>
      <vt:lpstr>2 žingsnis</vt:lpstr>
      <vt:lpstr>3 žingsnis</vt:lpstr>
      <vt:lpstr>4 žingsnis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Pagrindai</dc:title>
  <cp:lastModifiedBy>Gedas Gardauskas</cp:lastModifiedBy>
  <cp:revision>1</cp:revision>
  <dcterms:modified xsi:type="dcterms:W3CDTF">2022-06-29T19:13:50Z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0x010100AE3B5FC0EC3E094592C9355F97637A24</vt:lpwstr>
  </property>
</Properties>
</file>